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60" r:id="rId3"/>
    <p:sldId id="338" r:id="rId4"/>
    <p:sldId id="1578" r:id="rId5"/>
    <p:sldId id="261" r:id="rId6"/>
    <p:sldId id="282" r:id="rId7"/>
    <p:sldId id="316" r:id="rId8"/>
    <p:sldId id="318" r:id="rId9"/>
    <p:sldId id="319" r:id="rId10"/>
    <p:sldId id="307" r:id="rId11"/>
    <p:sldId id="304" r:id="rId12"/>
    <p:sldId id="312" r:id="rId13"/>
    <p:sldId id="1580" r:id="rId14"/>
    <p:sldId id="1581" r:id="rId15"/>
    <p:sldId id="1583" r:id="rId16"/>
    <p:sldId id="1584" r:id="rId17"/>
    <p:sldId id="1585" r:id="rId18"/>
    <p:sldId id="263" r:id="rId19"/>
    <p:sldId id="335" r:id="rId20"/>
    <p:sldId id="336" r:id="rId21"/>
    <p:sldId id="320" r:id="rId22"/>
    <p:sldId id="1576" r:id="rId23"/>
    <p:sldId id="1574" r:id="rId24"/>
    <p:sldId id="324" r:id="rId25"/>
    <p:sldId id="326" r:id="rId26"/>
    <p:sldId id="328" r:id="rId27"/>
    <p:sldId id="276" r:id="rId28"/>
    <p:sldId id="1577" r:id="rId29"/>
    <p:sldId id="262" r:id="rId30"/>
    <p:sldId id="322" r:id="rId31"/>
    <p:sldId id="308" r:id="rId32"/>
    <p:sldId id="1587" r:id="rId33"/>
    <p:sldId id="330" r:id="rId34"/>
    <p:sldId id="288" r:id="rId35"/>
    <p:sldId id="310" r:id="rId36"/>
    <p:sldId id="1588" r:id="rId37"/>
    <p:sldId id="329" r:id="rId38"/>
    <p:sldId id="296"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A0505"/>
    <a:srgbClr val="00C300"/>
    <a:srgbClr val="FAFA05"/>
    <a:srgbClr val="05FA05"/>
    <a:srgbClr val="FABB05"/>
    <a:srgbClr val="00FF00"/>
    <a:srgbClr val="9205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86444" autoAdjust="0"/>
  </p:normalViewPr>
  <p:slideViewPr>
    <p:cSldViewPr snapToGrid="0">
      <p:cViewPr varScale="1">
        <p:scale>
          <a:sx n="59" d="100"/>
          <a:sy n="59" d="100"/>
        </p:scale>
        <p:origin x="744" y="6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4327FB-58F5-4A59-BD96-347C0AD407A4}" type="datetimeFigureOut">
              <a:rPr lang="zh-TW" altLang="en-US" smtClean="0"/>
              <a:t>2021/4/30</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D1748-D35A-45EF-8153-4A0F890FE753}" type="slidenum">
              <a:rPr lang="zh-TW" altLang="en-US" smtClean="0"/>
              <a:t>‹#›</a:t>
            </a:fld>
            <a:endParaRPr lang="zh-TW" altLang="en-US"/>
          </a:p>
        </p:txBody>
      </p:sp>
    </p:spTree>
    <p:extLst>
      <p:ext uri="{BB962C8B-B14F-4D97-AF65-F5344CB8AC3E}">
        <p14:creationId xmlns:p14="http://schemas.microsoft.com/office/powerpoint/2010/main" val="995359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l.facebook.com/l.php?u=https%3A%2F%2Farxiv.org%2Fabs%2F1706.06083%3Ffbclid%3DIwAR1G9HBl0913uy4I-MEeJynGo9mOkow2QglIwQo7qKbnB6gqlPza40NPUKY&amp;h=AT1IgeLGzPrSZg73vqbMfYFE4N_qJQzq_jFwMDt7AkHw3Gio-dHLeWRDTlUh2eGcjE_sTeD0qbFYUh0k6YY7EJBNxeqOrqf2LdHMfzZvETwRvKyGXKGjIi2C_8BWbNw92T_hcoEXXbKprQB4W4KnbQ" TargetMode="External"/><Relationship Id="rId13" Type="http://schemas.openxmlformats.org/officeDocument/2006/relationships/hyperlink" Target="https://www.youtube.com/watch?v=r8cW1p8VBOU" TargetMode="External"/><Relationship Id="rId3" Type="http://schemas.openxmlformats.org/officeDocument/2006/relationships/hyperlink" Target="https://arxiv.org/pdf/1312.6199?fbclid=IwAR28sk7LH7qQ1D56s4I8z5HX99ycW4hrb6oPVwUTv0-cIvZSEA7Xe9NO4IQ" TargetMode="External"/><Relationship Id="rId7" Type="http://schemas.openxmlformats.org/officeDocument/2006/relationships/hyperlink" Target="https://arxiv.org/pdf/1801.01944.pdf" TargetMode="External"/><Relationship Id="rId12" Type="http://schemas.openxmlformats.org/officeDocument/2006/relationships/hyperlink" Target="https://www.youtube.com/watch?v=CIfsB_EYsV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arxiv.org/pdf/1810.00069.pdf" TargetMode="External"/><Relationship Id="rId11" Type="http://schemas.openxmlformats.org/officeDocument/2006/relationships/hyperlink" Target="https://www.youtube.com/watch?v=TwP-gKBQyic" TargetMode="External"/><Relationship Id="rId5" Type="http://schemas.openxmlformats.org/officeDocument/2006/relationships/hyperlink" Target="https://l.facebook.com/l.php?u=https%3A%2F%2Farxiv.org%2Fpdf%2F1608.04644.pdf%3Ffbclid%3DIwAR3xzQ_rqpl1uqPvEwTCdBtxEse6NPlQZf6IBB43Fi4P4nRM_u_TU76IsjU&amp;h=AT1IgeLGzPrSZg73vqbMfYFE4N_qJQzq_jFwMDt7AkHw3Gio-dHLeWRDTlUh2eGcjE_sTeD0qbFYUh0k6YY7EJBNxeqOrqf2LdHMfzZvETwRvKyGXKGjIi2C_8BWbNw92T_hcoEXXbKprQB4W4KnbQ" TargetMode="External"/><Relationship Id="rId15" Type="http://schemas.openxmlformats.org/officeDocument/2006/relationships/hyperlink" Target="https://www.youtube.com/watch?v=SA4YEAWVpbk" TargetMode="External"/><Relationship Id="rId10" Type="http://schemas.openxmlformats.org/officeDocument/2006/relationships/hyperlink" Target="https://arxiv.org/abs/1710.08864" TargetMode="External"/><Relationship Id="rId4" Type="http://schemas.openxmlformats.org/officeDocument/2006/relationships/hyperlink" Target="https://l.facebook.com/l.php?u=https%3A%2F%2Farxiv.org%2Fabs%2F1412.6572%3Ffbclid%3DIwAR28sk7LH7qQ1D56s4I8z5HX99ycW4hrb6oPVwUTv0-cIvZSEA7Xe9NO4IQ&amp;h=AT1IgeLGzPrSZg73vqbMfYFE4N_qJQzq_jFwMDt7AkHw3Gio-dHLeWRDTlUh2eGcjE_sTeD0qbFYUh0k6YY7EJBNxeqOrqf2LdHMfzZvETwRvKyGXKGjIi2C_8BWbNw92T_hcoEXXbKprQB4W4KnbQ" TargetMode="External"/><Relationship Id="rId9" Type="http://schemas.openxmlformats.org/officeDocument/2006/relationships/hyperlink" Target="https://arxiv.org/pdf/1802.00420.pdf?fbclid=IwAR1XMush-GGz1oBKRt694di5GDaCRTMX1RfXfSxNEoN0sa_OwDrToJTcSmE" TargetMode="External"/><Relationship Id="rId14" Type="http://schemas.openxmlformats.org/officeDocument/2006/relationships/hyperlink" Target="https://www.youtube.com/watch?v=oZYgaD004Dw"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arxiv.org/abs/1602.02697"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arxiv.org/abs/1708.05207" TargetMode="External"/><Relationship Id="rId4" Type="http://schemas.openxmlformats.org/officeDocument/2006/relationships/hyperlink" Target="http://arxiv.org/abs/1708.03999"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abs/1707.0350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youtube.com/watch?v=SA4YEAWVpbk" TargetMode="External"/><Relationship Id="rId3" Type="http://schemas.openxmlformats.org/officeDocument/2006/relationships/hyperlink" Target="https://zhuanlan.zhihu.com/p/37922148" TargetMode="External"/><Relationship Id="rId7" Type="http://schemas.openxmlformats.org/officeDocument/2006/relationships/hyperlink" Target="https://www.youtube.com/watch?v=oZYgaD004Dw"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www.youtube.com/watch?v=r8cW1p8VBOU" TargetMode="External"/><Relationship Id="rId5" Type="http://schemas.openxmlformats.org/officeDocument/2006/relationships/hyperlink" Target="https://www.youtube.com/watch?v=CIfsB_EYsVI" TargetMode="External"/><Relationship Id="rId4" Type="http://schemas.openxmlformats.org/officeDocument/2006/relationships/hyperlink" Target="https://www.youtube.com/watch?v=TwP-gKBQyic"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arxiv.org/abs/1511.0543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dversarial-ml-tutorial.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TwP-gKBQyic" TargetMode="External"/><Relationship Id="rId7" Type="http://schemas.openxmlformats.org/officeDocument/2006/relationships/hyperlink" Target="https://www.youtube.com/watch?v=SA4YEAWVpbk"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youtube.com/watch?v=oZYgaD004Dw" TargetMode="External"/><Relationship Id="rId5" Type="http://schemas.openxmlformats.org/officeDocument/2006/relationships/hyperlink" Target="https://www.youtube.com/watch?v=r8cW1p8VBOU" TargetMode="External"/><Relationship Id="rId4" Type="http://schemas.openxmlformats.org/officeDocument/2006/relationships/hyperlink" Target="https://www.youtube.com/watch?v=CIfsB_EYsVI"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TBD: NLP Attack / One pic attack</a:t>
            </a:r>
          </a:p>
          <a:p>
            <a:r>
              <a:rPr lang="en-US" altLang="zh-TW" dirty="0"/>
              <a:t>================================</a:t>
            </a:r>
            <a:endParaRPr lang="zh-TW" altLang="zh-TW" dirty="0"/>
          </a:p>
          <a:p>
            <a:r>
              <a:rPr lang="en-US" altLang="zh-TW" dirty="0"/>
              <a:t>Adversarial Attack Reference:</a:t>
            </a:r>
            <a:endParaRPr lang="zh-TW" altLang="zh-TW" dirty="0"/>
          </a:p>
          <a:p>
            <a:r>
              <a:rPr lang="en-US" altLang="zh-TW" dirty="0"/>
              <a:t> </a:t>
            </a:r>
            <a:endParaRPr lang="zh-TW" altLang="zh-TW" dirty="0"/>
          </a:p>
          <a:p>
            <a:r>
              <a:rPr lang="en-US" altLang="zh-TW" dirty="0"/>
              <a:t>Intriguing properties of neural networks</a:t>
            </a:r>
            <a:br>
              <a:rPr lang="en-US" altLang="zh-TW" dirty="0"/>
            </a:br>
            <a:r>
              <a:rPr lang="en-US" altLang="zh-TW" u="sng" dirty="0">
                <a:hlinkClick r:id="rId3"/>
              </a:rPr>
              <a:t>https://arxiv.org/pdf/1312.6199</a:t>
            </a:r>
            <a:br>
              <a:rPr lang="en-US" altLang="zh-TW" dirty="0"/>
            </a:br>
            <a:br>
              <a:rPr lang="en-US" altLang="zh-TW" dirty="0"/>
            </a:br>
            <a:r>
              <a:rPr lang="en-US" altLang="zh-TW" dirty="0"/>
              <a:t>Explaining and Harnessing Adversarial Examples</a:t>
            </a:r>
            <a:br>
              <a:rPr lang="en-US" altLang="zh-TW" dirty="0"/>
            </a:br>
            <a:r>
              <a:rPr lang="en-US" altLang="zh-TW" u="sng" dirty="0">
                <a:hlinkClick r:id="rId4"/>
              </a:rPr>
              <a:t>https://arxiv.org/abs/1412.6572</a:t>
            </a:r>
            <a:br>
              <a:rPr lang="en-US" altLang="zh-TW" dirty="0"/>
            </a:br>
            <a:br>
              <a:rPr lang="en-US" altLang="zh-TW" dirty="0"/>
            </a:br>
            <a:r>
              <a:rPr lang="en-US" altLang="zh-TW" dirty="0"/>
              <a:t>Towards Evaluating the Robustness of Neural Networks</a:t>
            </a:r>
            <a:br>
              <a:rPr lang="en-US" altLang="zh-TW" dirty="0"/>
            </a:br>
            <a:r>
              <a:rPr lang="en-US" altLang="zh-TW" u="sng" dirty="0">
                <a:hlinkClick r:id="rId5"/>
              </a:rPr>
              <a:t>https://arxiv.org/pdf/1608.04644.pdf</a:t>
            </a:r>
            <a:br>
              <a:rPr lang="en-US" altLang="zh-TW" dirty="0"/>
            </a:br>
            <a:br>
              <a:rPr lang="en-US" altLang="zh-TW" dirty="0"/>
            </a:br>
            <a:r>
              <a:rPr lang="en-US" altLang="zh-TW" dirty="0"/>
              <a:t>ADVERSARIAL REPROGRAMMING OF NEURAL NETWORKS</a:t>
            </a:r>
            <a:br>
              <a:rPr lang="en-US" altLang="zh-TW" dirty="0"/>
            </a:br>
            <a:r>
              <a:rPr lang="en-US" altLang="zh-TW" u="sng" dirty="0">
                <a:hlinkClick r:id="rId6"/>
              </a:rPr>
              <a:t>https://arxiv.org/pdf/1810.00069.pdf</a:t>
            </a:r>
            <a:br>
              <a:rPr lang="en-US" altLang="zh-TW" dirty="0"/>
            </a:br>
            <a:br>
              <a:rPr lang="en-US" altLang="zh-TW" dirty="0"/>
            </a:br>
            <a:r>
              <a:rPr lang="en-US" altLang="zh-TW" dirty="0"/>
              <a:t>Audio Adversarial Examples: Targeted Attacks on Speech-to-Text</a:t>
            </a:r>
            <a:br>
              <a:rPr lang="en-US" altLang="zh-TW" dirty="0"/>
            </a:br>
            <a:r>
              <a:rPr lang="en-US" altLang="zh-TW" u="sng" dirty="0">
                <a:hlinkClick r:id="rId7"/>
              </a:rPr>
              <a:t>https://arxiv.org/pdf/1801.01944.pdf</a:t>
            </a:r>
            <a:br>
              <a:rPr lang="en-US" altLang="zh-TW" dirty="0"/>
            </a:br>
            <a:br>
              <a:rPr lang="en-US" altLang="zh-TW" dirty="0"/>
            </a:br>
            <a:r>
              <a:rPr lang="en-US" altLang="zh-TW" dirty="0"/>
              <a:t>Towards Deep Learning Models Resistant to Adversarial Attacks</a:t>
            </a:r>
            <a:br>
              <a:rPr lang="en-US" altLang="zh-TW" dirty="0"/>
            </a:br>
            <a:r>
              <a:rPr lang="en-US" altLang="zh-TW" u="sng" dirty="0">
                <a:hlinkClick r:id="rId8"/>
              </a:rPr>
              <a:t>https://arxiv.org/abs/1706.06083</a:t>
            </a:r>
            <a:br>
              <a:rPr lang="en-US" altLang="zh-TW" dirty="0"/>
            </a:br>
            <a:br>
              <a:rPr lang="en-US" altLang="zh-TW" dirty="0"/>
            </a:br>
            <a:r>
              <a:rPr lang="en-US" altLang="zh-TW" dirty="0"/>
              <a:t>Obfuscated Gradients Give a False Sense of Security: Circumventing Defenses to Adversarial Examples</a:t>
            </a:r>
            <a:br>
              <a:rPr lang="en-US" altLang="zh-TW" dirty="0"/>
            </a:br>
            <a:r>
              <a:rPr lang="en-US" altLang="zh-TW" u="sng" dirty="0">
                <a:hlinkClick r:id="rId9"/>
              </a:rPr>
              <a:t>https://arxiv.org/pdf/1802.00420.pdf</a:t>
            </a:r>
            <a:endParaRPr lang="zh-TW" altLang="zh-TW" dirty="0"/>
          </a:p>
          <a:p>
            <a:r>
              <a:rPr lang="en-US" altLang="zh-TW" dirty="0"/>
              <a:t> </a:t>
            </a:r>
            <a:endParaRPr lang="zh-TW" altLang="zh-TW" dirty="0"/>
          </a:p>
          <a:p>
            <a:r>
              <a:rPr lang="en-US" altLang="zh-TW" dirty="0">
                <a:hlinkClick r:id="rId10"/>
              </a:rPr>
              <a:t>One pixel attack for fooling deep neural networks</a:t>
            </a:r>
            <a:endParaRPr lang="zh-TW" altLang="zh-TW" b="1" dirty="0"/>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a:t>
            </a:r>
          </a:p>
          <a:p>
            <a:r>
              <a:rPr lang="en-US" altLang="zh-TW" sz="1200" kern="1200" dirty="0">
                <a:solidFill>
                  <a:schemeClr val="tx1"/>
                </a:solidFill>
                <a:effectLst/>
                <a:latin typeface="+mn-lt"/>
                <a:ea typeface="+mn-ea"/>
                <a:cs typeface="+mn-cs"/>
              </a:rPr>
              <a:t>Slide :https://media.neurips.cc/Conferences/NIPS2018/Slides/adversarial_ml_slides_parts_1_4.pdf </a:t>
            </a:r>
            <a:endParaRPr lang="zh-TW"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Two hour tutorial: </a:t>
            </a:r>
            <a:r>
              <a:rPr lang="en-US" altLang="zh-TW" sz="1200" u="sng" kern="1200" dirty="0">
                <a:solidFill>
                  <a:schemeClr val="tx1"/>
                </a:solidFill>
                <a:effectLst/>
                <a:latin typeface="+mn-lt"/>
                <a:ea typeface="+mn-ea"/>
                <a:cs typeface="+mn-cs"/>
                <a:hlinkClick r:id="rId11"/>
              </a:rPr>
              <a:t>https://www.youtube.com/watch?v=TwP-gKBQyic</a:t>
            </a:r>
            <a:r>
              <a:rPr lang="en-US" altLang="zh-TW" sz="1200" kern="1200" dirty="0">
                <a:solidFill>
                  <a:schemeClr val="tx1"/>
                </a:solidFill>
                <a:effectLst/>
                <a:latin typeface="+mn-lt"/>
                <a:ea typeface="+mn-ea"/>
                <a:cs typeface="+mn-cs"/>
              </a:rPr>
              <a:t> (good one, with web page)</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Good fellow</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12"/>
              </a:rPr>
              <a:t>https://www.youtube.com/watch?v=CIfsB_EYsVI</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More videos (I am not sure about the quality)</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13"/>
              </a:rPr>
              <a:t>https://www.youtube.com/watch?v=r8cW1p8VBOU</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https://www.youtube.com/watch?v=sh6OS6Lssv4</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Tutorial which is too long: http://pralab.diee.unica.it/en/wild-patterns</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科普</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14"/>
              </a:rPr>
              <a:t>https://www.youtube.com/watch?v=oZYgaD004Dw</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15"/>
              </a:rPr>
              <a:t>https://www.youtube.com/watch?v=SA4YEAWVpbk</a:t>
            </a:r>
            <a:endParaRPr lang="zh-TW"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a:t>
            </a:fld>
            <a:endParaRPr lang="zh-TW" altLang="en-US"/>
          </a:p>
        </p:txBody>
      </p:sp>
    </p:spTree>
    <p:extLst>
      <p:ext uri="{BB962C8B-B14F-4D97-AF65-F5344CB8AC3E}">
        <p14:creationId xmlns:p14="http://schemas.microsoft.com/office/powerpoint/2010/main" val="2726346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15</a:t>
            </a:fld>
            <a:endParaRPr lang="zh-TW" altLang="en-US"/>
          </a:p>
        </p:txBody>
      </p:sp>
    </p:spTree>
    <p:extLst>
      <p:ext uri="{BB962C8B-B14F-4D97-AF65-F5344CB8AC3E}">
        <p14:creationId xmlns:p14="http://schemas.microsoft.com/office/powerpoint/2010/main" val="807344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Gray-box Attack?</a:t>
            </a:r>
          </a:p>
          <a:p>
            <a:endParaRPr lang="en-US" altLang="zh-TW" dirty="0">
              <a:hlinkClick r:id="rId3"/>
            </a:endParaRPr>
          </a:p>
          <a:p>
            <a:r>
              <a:rPr lang="en-US" altLang="zh-TW" b="0" i="0" dirty="0">
                <a:solidFill>
                  <a:srgbClr val="202122"/>
                </a:solidFill>
                <a:effectLst/>
                <a:latin typeface="Arial" panose="020B0604020202020204" pitchFamily="34" charset="0"/>
              </a:rPr>
              <a:t>SHIROBAKO</a:t>
            </a:r>
            <a:r>
              <a:rPr lang="zh-TW" altLang="en-US" b="0" i="0" dirty="0">
                <a:solidFill>
                  <a:srgbClr val="202122"/>
                </a:solidFill>
                <a:effectLst/>
                <a:latin typeface="Arial" panose="020B0604020202020204" pitchFamily="34" charset="0"/>
              </a:rPr>
              <a:t>（日語漢字寫作「白箱」，意思指中文的「白盒」）指作品播放前發送給所有工作人員的未剪接樣片，因為樣片是裝在白色的盒子裡（日文漢字為「箱」，實際上指中文的盒子），故有此稱呼</a:t>
            </a:r>
            <a:endParaRPr lang="en-US" altLang="zh-TW" dirty="0">
              <a:hlinkClick r:id="rId3"/>
            </a:endParaRPr>
          </a:p>
          <a:p>
            <a:endParaRPr lang="en-US" altLang="zh-TW" dirty="0">
              <a:hlinkClick r:id="rId3"/>
            </a:endParaRPr>
          </a:p>
          <a:p>
            <a:r>
              <a:rPr lang="en-US" altLang="zh-TW" dirty="0">
                <a:hlinkClick r:id="rId3"/>
              </a:rPr>
              <a:t>======</a:t>
            </a:r>
          </a:p>
          <a:p>
            <a:endParaRPr lang="en-US" altLang="zh-TW" dirty="0">
              <a:hlinkClick r:id="rId3"/>
            </a:endParaRPr>
          </a:p>
          <a:p>
            <a:r>
              <a:rPr lang="en-US" altLang="zh-TW" dirty="0" err="1">
                <a:hlinkClick r:id="rId3"/>
              </a:rPr>
              <a:t>Papernot</a:t>
            </a:r>
            <a:r>
              <a:rPr lang="en-US" altLang="zh-TW" dirty="0">
                <a:hlinkClick r:id="rId3"/>
              </a:rPr>
              <a:t> et al</a:t>
            </a:r>
            <a:r>
              <a:rPr lang="zh-TW" altLang="en-US" dirty="0">
                <a:hlinkClick r:id="rId3"/>
              </a:rPr>
              <a:t>（</a:t>
            </a:r>
            <a:r>
              <a:rPr lang="en-US" altLang="zh-TW" dirty="0">
                <a:hlinkClick r:id="rId3"/>
              </a:rPr>
              <a:t>2016</a:t>
            </a:r>
            <a:r>
              <a:rPr lang="zh-TW" altLang="en-US" dirty="0">
                <a:hlinkClick r:id="rId3"/>
              </a:rPr>
              <a:t>）</a:t>
            </a:r>
            <a:r>
              <a:rPr lang="zh-TW" altLang="en-US" dirty="0"/>
              <a:t> 發表的攻擊方式是目前最具威力的一種，針對影像辨識的深度學習服務，可以透過 </a:t>
            </a:r>
            <a:r>
              <a:rPr lang="en-US" altLang="zh-TW" dirty="0"/>
              <a:t>API </a:t>
            </a:r>
            <a:r>
              <a:rPr lang="zh-TW" altLang="en-US" dirty="0"/>
              <a:t>取得一些分類結果後，另外在本地訓練一個 </a:t>
            </a:r>
            <a:r>
              <a:rPr lang="en-US" altLang="zh-TW" dirty="0"/>
              <a:t>local model</a:t>
            </a:r>
            <a:r>
              <a:rPr lang="zh-TW" altLang="en-US" dirty="0"/>
              <a:t>，對 </a:t>
            </a:r>
            <a:r>
              <a:rPr lang="en-US" altLang="zh-TW" dirty="0"/>
              <a:t>local model </a:t>
            </a:r>
            <a:r>
              <a:rPr lang="zh-TW" altLang="en-US" dirty="0"/>
              <a:t>找出可用的對抗例，轉移（</a:t>
            </a:r>
            <a:r>
              <a:rPr lang="en-US" altLang="zh-TW" dirty="0"/>
              <a:t>transfer</a:t>
            </a:r>
            <a:r>
              <a:rPr lang="zh-TW" altLang="en-US" dirty="0"/>
              <a:t>）回去攻擊目標 </a:t>
            </a:r>
            <a:r>
              <a:rPr lang="en-US" altLang="zh-TW" dirty="0"/>
              <a:t>API</a:t>
            </a:r>
            <a:r>
              <a:rPr lang="zh-TW" altLang="en-US" dirty="0"/>
              <a:t>。論文裡對 </a:t>
            </a:r>
            <a:r>
              <a:rPr lang="en-US" altLang="zh-TW" dirty="0"/>
              <a:t>Amazon </a:t>
            </a:r>
            <a:r>
              <a:rPr lang="zh-TW" altLang="en-US" dirty="0"/>
              <a:t>與 </a:t>
            </a:r>
            <a:r>
              <a:rPr lang="en-US" altLang="zh-TW" dirty="0"/>
              <a:t>Google </a:t>
            </a:r>
            <a:r>
              <a:rPr lang="zh-TW" altLang="en-US" dirty="0"/>
              <a:t>的服務實測都有近 </a:t>
            </a:r>
            <a:r>
              <a:rPr lang="en-US" altLang="zh-TW" dirty="0"/>
              <a:t>90% </a:t>
            </a:r>
            <a:r>
              <a:rPr lang="zh-TW" altLang="en-US" dirty="0"/>
              <a:t>的成功率。簡單地說，黑箱攻擊是可行的</a:t>
            </a:r>
            <a:endParaRPr lang="en-US" altLang="zh-TW" dirty="0"/>
          </a:p>
          <a:p>
            <a:endParaRPr lang="en-US" altLang="zh-TW" dirty="0"/>
          </a:p>
          <a:p>
            <a:r>
              <a:rPr lang="zh-TW" altLang="en-US" dirty="0"/>
              <a:t>最近 </a:t>
            </a:r>
            <a:r>
              <a:rPr lang="en-US" altLang="zh-TW" dirty="0">
                <a:hlinkClick r:id="rId4"/>
              </a:rPr>
              <a:t>Chen et al</a:t>
            </a:r>
            <a:r>
              <a:rPr lang="zh-TW" altLang="en-US" dirty="0">
                <a:hlinkClick r:id="rId4"/>
              </a:rPr>
              <a:t>（</a:t>
            </a:r>
            <a:r>
              <a:rPr lang="en-US" altLang="zh-TW" dirty="0">
                <a:hlinkClick r:id="rId4"/>
              </a:rPr>
              <a:t>2017</a:t>
            </a:r>
            <a:r>
              <a:rPr lang="zh-TW" altLang="en-US" dirty="0">
                <a:hlinkClick r:id="rId4"/>
              </a:rPr>
              <a:t>）</a:t>
            </a:r>
            <a:r>
              <a:rPr lang="en-US" altLang="zh-TW" dirty="0"/>
              <a:t>[14]</a:t>
            </a:r>
            <a:r>
              <a:rPr lang="zh-TW" altLang="en-US" dirty="0"/>
              <a:t>提出了「零階最佳化」（</a:t>
            </a:r>
            <a:r>
              <a:rPr lang="en-US" altLang="zh-TW" dirty="0"/>
              <a:t>zeroth order optimization</a:t>
            </a:r>
            <a:r>
              <a:rPr lang="zh-TW" altLang="en-US" dirty="0"/>
              <a:t>；</a:t>
            </a:r>
            <a:r>
              <a:rPr lang="en-US" altLang="zh-TW" dirty="0"/>
              <a:t>ZOO</a:t>
            </a:r>
            <a:r>
              <a:rPr lang="zh-TW" altLang="en-US" dirty="0"/>
              <a:t>）、</a:t>
            </a:r>
            <a:r>
              <a:rPr lang="en-US" altLang="zh-TW" dirty="0">
                <a:hlinkClick r:id="rId5"/>
              </a:rPr>
              <a:t>Hayes and </a:t>
            </a:r>
            <a:r>
              <a:rPr lang="en-US" altLang="zh-TW" dirty="0" err="1">
                <a:hlinkClick r:id="rId5"/>
              </a:rPr>
              <a:t>Danezis</a:t>
            </a:r>
            <a:r>
              <a:rPr lang="zh-TW" altLang="en-US" dirty="0">
                <a:hlinkClick r:id="rId5"/>
              </a:rPr>
              <a:t>（</a:t>
            </a:r>
            <a:r>
              <a:rPr lang="en-US" altLang="zh-TW" dirty="0">
                <a:hlinkClick r:id="rId5"/>
              </a:rPr>
              <a:t>2017</a:t>
            </a:r>
            <a:r>
              <a:rPr lang="zh-TW" altLang="en-US" dirty="0">
                <a:hlinkClick r:id="rId5"/>
              </a:rPr>
              <a:t>）</a:t>
            </a:r>
            <a:r>
              <a:rPr lang="en-US" altLang="zh-TW" dirty="0"/>
              <a:t>[15]</a:t>
            </a:r>
            <a:r>
              <a:rPr lang="zh-TW" altLang="en-US" dirty="0"/>
              <a:t>提出 </a:t>
            </a:r>
            <a:r>
              <a:rPr lang="en-US" altLang="zh-TW" dirty="0"/>
              <a:t>adversarial service</a:t>
            </a:r>
            <a:r>
              <a:rPr lang="zh-TW" altLang="en-US" dirty="0"/>
              <a:t>，都是不用依靠移轉就可以達成的黑箱攻擊。</a:t>
            </a:r>
            <a:endParaRPr lang="en-US" altLang="zh-TW" dirty="0"/>
          </a:p>
          <a:p>
            <a:r>
              <a:rPr lang="zh-TW" altLang="en-US" dirty="0"/>
              <a:t>蒐集資料最簡單</a:t>
            </a:r>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18</a:t>
            </a:fld>
            <a:endParaRPr lang="zh-TW" altLang="en-US"/>
          </a:p>
        </p:txBody>
      </p:sp>
    </p:spTree>
    <p:extLst>
      <p:ext uri="{BB962C8B-B14F-4D97-AF65-F5344CB8AC3E}">
        <p14:creationId xmlns:p14="http://schemas.microsoft.com/office/powerpoint/2010/main" val="214385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Can even attack other kinds of modes like SVM, </a:t>
            </a:r>
            <a:r>
              <a:rPr lang="en-US" altLang="zh-TW" dirty="0" err="1"/>
              <a:t>deteiciont</a:t>
            </a:r>
            <a:r>
              <a:rPr lang="en-US" altLang="zh-TW" dirty="0"/>
              <a:t>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https://arxiv.org/pdf/1605.07277.pdf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gradient directions of different models in our evaluation are almost orthogonal to each other</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19</a:t>
            </a:fld>
            <a:endParaRPr lang="zh-TW" altLang="en-US"/>
          </a:p>
        </p:txBody>
      </p:sp>
    </p:spTree>
    <p:extLst>
      <p:ext uri="{BB962C8B-B14F-4D97-AF65-F5344CB8AC3E}">
        <p14:creationId xmlns:p14="http://schemas.microsoft.com/office/powerpoint/2010/main" val="2841073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Can even attack other kinds of modes like SVM, </a:t>
            </a:r>
            <a:r>
              <a:rPr lang="en-US" altLang="zh-TW" dirty="0" err="1"/>
              <a:t>deteiciont</a:t>
            </a:r>
            <a:r>
              <a:rPr lang="en-US" altLang="zh-TW" dirty="0"/>
              <a:t>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https://arxiv.org/pdf/1605.07277.pdf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gradient directions of different models in our evaluation are almost orthogonal to each other</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20</a:t>
            </a:fld>
            <a:endParaRPr lang="zh-TW" altLang="en-US"/>
          </a:p>
        </p:txBody>
      </p:sp>
    </p:spTree>
    <p:extLst>
      <p:ext uri="{BB962C8B-B14F-4D97-AF65-F5344CB8AC3E}">
        <p14:creationId xmlns:p14="http://schemas.microsoft.com/office/powerpoint/2010/main" val="3444692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https://arxiv.org/abs/1705.09554</a:t>
            </a:r>
          </a:p>
          <a:p>
            <a:r>
              <a:rPr lang="en-US" altLang="zh-TW" dirty="0"/>
              <a:t>https://arxiv.org/abs/1707.05572</a:t>
            </a:r>
          </a:p>
          <a:p>
            <a:endParaRPr lang="en-US" altLang="zh-TW" dirty="0"/>
          </a:p>
          <a:p>
            <a:endParaRPr lang="en-US" altLang="zh-TW" dirty="0"/>
          </a:p>
          <a:p>
            <a:endParaRPr lang="en-US" altLang="zh-TW" dirty="0"/>
          </a:p>
          <a:p>
            <a:r>
              <a:rPr lang="en-US" altLang="zh-TW" dirty="0"/>
              <a:t>We’ve created images that reliably fool neural network classifiers when viewed from varied scales and perspectives. This challenges a </a:t>
            </a:r>
            <a:r>
              <a:rPr lang="en-US" altLang="zh-TW" dirty="0">
                <a:hlinkClick r:id="rId3"/>
              </a:rPr>
              <a:t>claim</a:t>
            </a:r>
            <a:r>
              <a:rPr lang="en-US" altLang="zh-TW" dirty="0"/>
              <a:t> from last week that self-driving cars would be hard to trick maliciously since they capture images from multiple scales, angles, perspectives, and the like.</a:t>
            </a:r>
          </a:p>
          <a:p>
            <a:r>
              <a:rPr lang="en-US" altLang="zh-TW" dirty="0"/>
              <a:t>https://blog.openai.com/robust-adversarial-inputs/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21</a:t>
            </a:fld>
            <a:endParaRPr lang="zh-TW" altLang="en-US"/>
          </a:p>
        </p:txBody>
      </p:sp>
    </p:spTree>
    <p:extLst>
      <p:ext uri="{BB962C8B-B14F-4D97-AF65-F5344CB8AC3E}">
        <p14:creationId xmlns:p14="http://schemas.microsoft.com/office/powerpoint/2010/main" val="3854554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請海濱幫忙</a:t>
            </a:r>
            <a:endParaRPr lang="en-US" altLang="zh-TW" dirty="0"/>
          </a:p>
          <a:p>
            <a:pPr lvl="1"/>
            <a:r>
              <a:rPr lang="en-US" altLang="zh-TW" dirty="0"/>
              <a:t>Anti-spoofing system (detecting synthetized speech) is easy to fool. </a:t>
            </a:r>
            <a:r>
              <a:rPr lang="en-US" altLang="zh-TW" sz="1400" dirty="0">
                <a:solidFill>
                  <a:srgbClr val="0000FF"/>
                </a:solidFill>
              </a:rPr>
              <a:t>[Liu, et al., ASRU, 2019]</a:t>
            </a:r>
          </a:p>
          <a:p>
            <a:pPr lvl="1"/>
            <a:r>
              <a:rPr lang="en-US" altLang="zh-TW" dirty="0"/>
              <a:t>Speech recognition is easy to fool. </a:t>
            </a:r>
            <a:r>
              <a:rPr lang="en-US" altLang="zh-TW" sz="1800" dirty="0">
                <a:solidFill>
                  <a:srgbClr val="0000FF"/>
                </a:solidFill>
              </a:rPr>
              <a:t>[Lea </a:t>
            </a:r>
            <a:r>
              <a:rPr lang="en-US" altLang="zh-TW" sz="1800" dirty="0" err="1">
                <a:solidFill>
                  <a:srgbClr val="0000FF"/>
                </a:solidFill>
              </a:rPr>
              <a:t>Schonherr</a:t>
            </a:r>
            <a:r>
              <a:rPr lang="en-US" altLang="zh-TW" sz="1800" dirty="0">
                <a:solidFill>
                  <a:srgbClr val="0000FF"/>
                </a:solidFill>
              </a:rPr>
              <a:t>, et al., NDSS, 2019]</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5F319D-4247-49A3-A60A-A007BF9BB61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69233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This is not always the case for systems operating in the physical world, for example those which are using signals from cameras and other sensors as an input. This paper shows that even in such physical world scenarios, machine learning systems are vulnerable to adversarial examples. We demonstrate this by feeding adversarial images obtained from cell-phone camera to an ImageNet Inception classifier and measuring the classification accuracy of the system. We find that a large fraction of adversarial examples are classified incorrectly even when perceived through the camera.</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24</a:t>
            </a:fld>
            <a:endParaRPr lang="zh-TW" altLang="en-US"/>
          </a:p>
        </p:txBody>
      </p:sp>
    </p:spTree>
    <p:extLst>
      <p:ext uri="{BB962C8B-B14F-4D97-AF65-F5344CB8AC3E}">
        <p14:creationId xmlns:p14="http://schemas.microsoft.com/office/powerpoint/2010/main" val="2476358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https://www.technologyreview.com/2020/02/19/868188/hackers-can-trick-a-tesla-into-accelerating-by-50-miles-per-hour/</a:t>
            </a:r>
            <a:endParaRPr lang="zh-TW" altLang="en-US" dirty="0"/>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a:t>
            </a:r>
          </a:p>
          <a:p>
            <a:r>
              <a:rPr lang="en-US" altLang="zh-TW" sz="1200" b="0" i="0" u="none" strike="noStrike" kern="1200" baseline="0" dirty="0">
                <a:solidFill>
                  <a:schemeClr val="tx1"/>
                </a:solidFill>
                <a:latin typeface="+mn-lt"/>
                <a:ea typeface="+mn-ea"/>
                <a:cs typeface="+mn-cs"/>
              </a:rPr>
              <a:t>1University of Michigan, Ann Arbor</a:t>
            </a:r>
          </a:p>
          <a:p>
            <a:r>
              <a:rPr lang="en-US" altLang="zh-TW" sz="1200" b="0" i="0" u="none" strike="noStrike" kern="1200" baseline="0" dirty="0">
                <a:solidFill>
                  <a:schemeClr val="tx1"/>
                </a:solidFill>
                <a:latin typeface="+mn-lt"/>
                <a:ea typeface="+mn-ea"/>
                <a:cs typeface="+mn-cs"/>
              </a:rPr>
              <a:t>2University of Washington</a:t>
            </a:r>
          </a:p>
          <a:p>
            <a:r>
              <a:rPr lang="en-US" altLang="zh-TW" sz="1200" b="0" i="0" u="none" strike="noStrike" kern="1200" baseline="0" dirty="0">
                <a:solidFill>
                  <a:schemeClr val="tx1"/>
                </a:solidFill>
                <a:latin typeface="+mn-lt"/>
                <a:ea typeface="+mn-ea"/>
                <a:cs typeface="+mn-cs"/>
              </a:rPr>
              <a:t>3University of California, Berkeley</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26</a:t>
            </a:fld>
            <a:endParaRPr lang="zh-TW" altLang="en-US"/>
          </a:p>
        </p:txBody>
      </p:sp>
    </p:spTree>
    <p:extLst>
      <p:ext uri="{BB962C8B-B14F-4D97-AF65-F5344CB8AC3E}">
        <p14:creationId xmlns:p14="http://schemas.microsoft.com/office/powerpoint/2010/main" val="2940097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err="1">
                <a:ln>
                  <a:noFill/>
                </a:ln>
                <a:solidFill>
                  <a:srgbClr val="2C3A4A"/>
                </a:solidFill>
                <a:effectLst/>
                <a:uLnTx/>
                <a:uFillTx/>
                <a:latin typeface="Noto Sans"/>
                <a:ea typeface="新細明體" panose="02020500000000000000" pitchFamily="18" charset="-120"/>
                <a:cs typeface="+mn-cs"/>
              </a:rPr>
              <a:t>Gamaleldin</a:t>
            </a:r>
            <a:r>
              <a:rPr kumimoji="0" lang="en-US" altLang="zh-TW" sz="1200" b="0" i="1"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 F. </a:t>
            </a:r>
            <a:r>
              <a:rPr kumimoji="0" lang="en-US" altLang="zh-TW" sz="1200" b="0" i="1" u="none" strike="noStrike" kern="1200" cap="none" spc="0" normalizeH="0" baseline="0" noProof="0" dirty="0" err="1">
                <a:ln>
                  <a:noFill/>
                </a:ln>
                <a:solidFill>
                  <a:srgbClr val="2C3A4A"/>
                </a:solidFill>
                <a:effectLst/>
                <a:uLnTx/>
                <a:uFillTx/>
                <a:latin typeface="Noto Sans"/>
                <a:ea typeface="新細明體" panose="02020500000000000000" pitchFamily="18" charset="-120"/>
                <a:cs typeface="+mn-cs"/>
              </a:rPr>
              <a:t>Elsayed</a:t>
            </a:r>
            <a:r>
              <a:rPr kumimoji="0" lang="en-US" altLang="zh-TW" sz="1200" b="0" i="1"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 Ian Goodfellow, </a:t>
            </a:r>
            <a:r>
              <a:rPr kumimoji="0" lang="en-US" altLang="zh-TW" sz="1200" b="0" i="1" u="none" strike="noStrike" kern="1200" cap="none" spc="0" normalizeH="0" baseline="0" noProof="0" dirty="0" err="1">
                <a:ln>
                  <a:noFill/>
                </a:ln>
                <a:solidFill>
                  <a:srgbClr val="2C3A4A"/>
                </a:solidFill>
                <a:effectLst/>
                <a:uLnTx/>
                <a:uFillTx/>
                <a:latin typeface="Noto Sans"/>
                <a:ea typeface="新細明體" panose="02020500000000000000" pitchFamily="18" charset="-120"/>
                <a:cs typeface="+mn-cs"/>
              </a:rPr>
              <a:t>Jascha</a:t>
            </a:r>
            <a:r>
              <a:rPr kumimoji="0" lang="en-US" altLang="zh-TW" sz="1200" b="0" i="1"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 </a:t>
            </a:r>
            <a:r>
              <a:rPr kumimoji="0" lang="en-US" altLang="zh-TW" sz="1200" b="0" i="1" u="none" strike="noStrike" kern="1200" cap="none" spc="0" normalizeH="0" baseline="0" noProof="0" dirty="0" err="1">
                <a:ln>
                  <a:noFill/>
                </a:ln>
                <a:solidFill>
                  <a:srgbClr val="2C3A4A"/>
                </a:solidFill>
                <a:effectLst/>
                <a:uLnTx/>
                <a:uFillTx/>
                <a:latin typeface="Noto Sans"/>
                <a:ea typeface="新細明體" panose="02020500000000000000" pitchFamily="18" charset="-120"/>
                <a:cs typeface="+mn-cs"/>
              </a:rPr>
              <a:t>Sohl</a:t>
            </a:r>
            <a:r>
              <a:rPr kumimoji="0" lang="en-US" altLang="zh-TW" sz="1200" b="0" i="1"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-Dickstein,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Adversarial Reprogramming of Neural Networks</a:t>
            </a:r>
            <a:r>
              <a:rPr kumimoji="0" lang="en-US" altLang="zh-TW" sz="1200" b="0" i="1"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 ICLR, 2019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8D1748-D35A-45EF-8153-4A0F890FE75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42327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i="1" u="sng" dirty="0"/>
              <a:t>Passive defense</a:t>
            </a:r>
            <a:r>
              <a:rPr lang="en-US" altLang="zh-TW" dirty="0"/>
              <a:t>: Finding the attached image without modifying the model </a:t>
            </a:r>
          </a:p>
          <a:p>
            <a:pPr lvl="1"/>
            <a:endParaRPr lang="en-US" altLang="zh-TW" sz="2800" dirty="0"/>
          </a:p>
          <a:p>
            <a:r>
              <a:rPr lang="en-US" altLang="zh-TW" b="1" i="1" u="sng" dirty="0"/>
              <a:t>Proactive defense</a:t>
            </a:r>
            <a:r>
              <a:rPr lang="en-US" altLang="zh-TW" dirty="0"/>
              <a:t>: Training a model that is robust to adversarial attack</a:t>
            </a:r>
          </a:p>
          <a:p>
            <a:endParaRPr lang="en-US" altLang="zh-TW"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Should I talk about provable models???????</a:t>
            </a:r>
            <a:endParaRPr lang="zh-TW" altLang="en-US" dirty="0"/>
          </a:p>
          <a:p>
            <a:endParaRPr lang="en-US" altLang="zh-TW" dirty="0">
              <a:hlinkClick r:id="rId3"/>
            </a:endParaRPr>
          </a:p>
          <a:p>
            <a:r>
              <a:rPr lang="en-US" altLang="zh-TW" dirty="0">
                <a:hlinkClick r:id="rId3"/>
              </a:rPr>
              <a:t>===</a:t>
            </a:r>
          </a:p>
          <a:p>
            <a:endParaRPr lang="en-US" altLang="zh-TW" dirty="0">
              <a:hlinkClick r:id="rId3"/>
            </a:endParaRPr>
          </a:p>
          <a:p>
            <a:r>
              <a:rPr lang="en-US" altLang="zh-TW" dirty="0">
                <a:hlinkClick r:id="rId3"/>
              </a:rPr>
              <a:t>https://zhuanlan.zhihu.com/p/37922148</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Slide :https://media.neurips.cc/Conferences/NIPS2018/Slides/adversarial_ml_slides_parts_1_4.pdf </a:t>
            </a:r>
            <a:endParaRPr lang="zh-TW"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Two hour tutorial: </a:t>
            </a:r>
            <a:r>
              <a:rPr lang="en-US" altLang="zh-TW" sz="1200" u="sng" kern="1200" dirty="0">
                <a:solidFill>
                  <a:schemeClr val="tx1"/>
                </a:solidFill>
                <a:effectLst/>
                <a:latin typeface="+mn-lt"/>
                <a:ea typeface="+mn-ea"/>
                <a:cs typeface="+mn-cs"/>
                <a:hlinkClick r:id="rId4"/>
              </a:rPr>
              <a:t>https://www.youtube.com/watch?v=TwP-gKBQyic</a:t>
            </a:r>
            <a:r>
              <a:rPr lang="en-US" altLang="zh-TW" sz="1200" kern="1200" dirty="0">
                <a:solidFill>
                  <a:schemeClr val="tx1"/>
                </a:solidFill>
                <a:effectLst/>
                <a:latin typeface="+mn-lt"/>
                <a:ea typeface="+mn-ea"/>
                <a:cs typeface="+mn-cs"/>
              </a:rPr>
              <a:t> (good one, with web page)</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Good fellow</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5"/>
              </a:rPr>
              <a:t>https://www.youtube.com/watch?v=CIfsB_EYsVI</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More videos (I am not sure about the quality)</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6"/>
              </a:rPr>
              <a:t>https://www.youtube.com/watch?v=r8cW1p8VBOU</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https://www.youtube.com/watch?v=sh6OS6Lssv4</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Tutorial which is too long: http://pralab.diee.unica.it/en/wild-patterns</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科普</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7"/>
              </a:rPr>
              <a:t>https://www.youtube.com/watch?v=oZYgaD004Dw</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8"/>
              </a:rPr>
              <a:t>https://www.youtube.com/watch?v=SA4YEAWVpbk</a:t>
            </a:r>
            <a:endParaRPr lang="zh-TW"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29</a:t>
            </a:fld>
            <a:endParaRPr lang="zh-TW" altLang="en-US"/>
          </a:p>
        </p:txBody>
      </p:sp>
    </p:spTree>
    <p:extLst>
      <p:ext uri="{BB962C8B-B14F-4D97-AF65-F5344CB8AC3E}">
        <p14:creationId xmlns:p14="http://schemas.microsoft.com/office/powerpoint/2010/main" val="240700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a:t>
            </a:fld>
            <a:endParaRPr lang="zh-TW" altLang="en-US"/>
          </a:p>
        </p:txBody>
      </p:sp>
    </p:spTree>
    <p:extLst>
      <p:ext uri="{BB962C8B-B14F-4D97-AF65-F5344CB8AC3E}">
        <p14:creationId xmlns:p14="http://schemas.microsoft.com/office/powerpoint/2010/main" val="151051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Feature squeezing / JPEG / should I talk more</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https://github.com/uvasrg/FeatureSqueezing</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https://evademl.org/</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30</a:t>
            </a:fld>
            <a:endParaRPr lang="zh-TW" altLang="en-US"/>
          </a:p>
        </p:txBody>
      </p:sp>
    </p:spTree>
    <p:extLst>
      <p:ext uri="{BB962C8B-B14F-4D97-AF65-F5344CB8AC3E}">
        <p14:creationId xmlns:p14="http://schemas.microsoft.com/office/powerpoint/2010/main" val="2478471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欲欺敵先瞞內</a:t>
            </a:r>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33</a:t>
            </a:fld>
            <a:endParaRPr lang="zh-TW" altLang="en-US"/>
          </a:p>
        </p:txBody>
      </p:sp>
    </p:spTree>
    <p:extLst>
      <p:ext uri="{BB962C8B-B14F-4D97-AF65-F5344CB8AC3E}">
        <p14:creationId xmlns:p14="http://schemas.microsoft.com/office/powerpoint/2010/main" val="2073349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注意</a:t>
            </a:r>
            <a:r>
              <a:rPr lang="en-US" altLang="zh-TW" dirty="0"/>
              <a:t>:</a:t>
            </a:r>
            <a:r>
              <a:rPr lang="zh-TW" altLang="en-US" dirty="0"/>
              <a:t> 不同的找漏洞方法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Special augmentation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Adversarial training</a:t>
            </a:r>
            <a:r>
              <a:rPr lang="zh-TW" altLang="en-US" dirty="0"/>
              <a:t>（</a:t>
            </a:r>
            <a:r>
              <a:rPr lang="en-US" altLang="zh-TW" dirty="0" err="1">
                <a:hlinkClick r:id="rId3"/>
              </a:rPr>
              <a:t>Shaham</a:t>
            </a:r>
            <a:r>
              <a:rPr lang="en-US" altLang="zh-TW" dirty="0">
                <a:hlinkClick r:id="rId3"/>
              </a:rPr>
              <a:t> et al</a:t>
            </a:r>
            <a:r>
              <a:rPr lang="zh-TW" altLang="en-US" dirty="0">
                <a:hlinkClick r:id="rId3"/>
              </a:rPr>
              <a:t>（</a:t>
            </a:r>
            <a:r>
              <a:rPr lang="en-US" altLang="zh-TW" dirty="0">
                <a:hlinkClick r:id="rId3"/>
              </a:rPr>
              <a:t>2015</a:t>
            </a:r>
            <a:r>
              <a:rPr lang="zh-TW" altLang="en-US" dirty="0">
                <a:hlinkClick r:id="rId3"/>
              </a:rPr>
              <a:t>）</a:t>
            </a:r>
            <a:r>
              <a:rPr lang="en-US" altLang="zh-TW" dirty="0"/>
              <a:t>[6]</a:t>
            </a:r>
            <a:r>
              <a:rPr lang="zh-TW" altLang="en-US" dirty="0"/>
              <a:t>）：產生對抗例用來訓練 </a:t>
            </a:r>
            <a:r>
              <a:rPr lang="en-US" altLang="zh-TW" dirty="0"/>
              <a:t>model</a:t>
            </a:r>
            <a:r>
              <a:rPr lang="zh-TW" altLang="en-US" dirty="0"/>
              <a:t>，減少 </a:t>
            </a:r>
            <a:r>
              <a:rPr lang="en-US" altLang="zh-TW" dirty="0"/>
              <a:t>perturbation </a:t>
            </a:r>
            <a:r>
              <a:rPr lang="zh-TW" altLang="en-US" dirty="0"/>
              <a:t>造成的改變。這樣訓練過後的 </a:t>
            </a:r>
            <a:r>
              <a:rPr lang="en-US" altLang="zh-TW" dirty="0"/>
              <a:t>model </a:t>
            </a:r>
            <a:r>
              <a:rPr lang="zh-TW" altLang="en-US" dirty="0"/>
              <a:t>局部較穩定，不容易再找出對抗例。</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34</a:t>
            </a:fld>
            <a:endParaRPr lang="zh-TW" altLang="en-US"/>
          </a:p>
        </p:txBody>
      </p:sp>
    </p:spTree>
    <p:extLst>
      <p:ext uri="{BB962C8B-B14F-4D97-AF65-F5344CB8AC3E}">
        <p14:creationId xmlns:p14="http://schemas.microsoft.com/office/powerpoint/2010/main" val="12003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400" dirty="0"/>
              <a:t>Reference </a:t>
            </a:r>
          </a:p>
          <a:p>
            <a:pPr lvl="1"/>
            <a:r>
              <a:rPr lang="zh-TW" altLang="en-US" dirty="0">
                <a:hlinkClick r:id="rId3"/>
              </a:rPr>
              <a:t>https://adversarial-ml-tutorial.org/</a:t>
            </a:r>
            <a:r>
              <a:rPr lang="zh-TW" altLang="en-US" dirty="0"/>
              <a:t> </a:t>
            </a:r>
            <a:r>
              <a:rPr lang="en-US" altLang="zh-TW" dirty="0"/>
              <a:t>(Zico Kolter and Aleksander </a:t>
            </a:r>
            <a:r>
              <a:rPr lang="en-US" altLang="zh-TW" dirty="0" err="1"/>
              <a:t>Madry</a:t>
            </a:r>
            <a:r>
              <a:rPr lang="en-US" altLang="zh-TW" dirty="0"/>
              <a:t>)</a:t>
            </a:r>
            <a:endParaRPr lang="zh-TW" altLang="en-US" dirty="0"/>
          </a:p>
          <a:p>
            <a:r>
              <a:rPr lang="en-US" altLang="zh-TW" sz="2400" dirty="0"/>
              <a:t>Adversarial Attack Toolbox:</a:t>
            </a:r>
            <a:endParaRPr lang="zh-TW" altLang="zh-TW" sz="2400" dirty="0"/>
          </a:p>
          <a:p>
            <a:pPr lvl="1"/>
            <a:r>
              <a:rPr lang="en-US" altLang="zh-TW" dirty="0"/>
              <a:t>https://github.com/bethgelab/foolbox</a:t>
            </a:r>
          </a:p>
          <a:p>
            <a:pPr lvl="1"/>
            <a:r>
              <a:rPr lang="en-US" altLang="zh-TW" dirty="0"/>
              <a:t>https://github.com/IBM/adversarial-robustness-toolbox </a:t>
            </a:r>
          </a:p>
          <a:p>
            <a:pPr lvl="1"/>
            <a:r>
              <a:rPr lang="en-US" altLang="zh-TW" dirty="0"/>
              <a:t>https://github.com/tensorflow/cleverhans</a:t>
            </a:r>
            <a:endParaRPr lang="zh-TW" altLang="zh-TW" dirty="0"/>
          </a:p>
          <a:p>
            <a:endParaRPr lang="zh-TW" altLang="en-US" sz="2400" dirty="0"/>
          </a:p>
          <a:p>
            <a:endParaRPr lang="en-US" altLang="zh-TW" b="1" dirty="0"/>
          </a:p>
          <a:p>
            <a:endParaRPr lang="en-US" altLang="zh-TW" b="1" dirty="0"/>
          </a:p>
          <a:p>
            <a:r>
              <a:rPr lang="en-US" altLang="zh-TW" b="1" dirty="0"/>
              <a:t>===============</a:t>
            </a:r>
          </a:p>
          <a:p>
            <a:r>
              <a:rPr lang="en-US" altLang="zh-TW" b="1" dirty="0"/>
              <a:t>Adversarial goals </a:t>
            </a:r>
            <a:r>
              <a:rPr lang="zh-TW" altLang="en-US" b="1" dirty="0"/>
              <a:t>攻擊目的（由容易到困難）</a:t>
            </a:r>
            <a:endParaRPr lang="zh-TW" altLang="en-US" dirty="0"/>
          </a:p>
          <a:p>
            <a:r>
              <a:rPr lang="en-US" altLang="zh-TW" dirty="0"/>
              <a:t>Confidence reduction</a:t>
            </a:r>
            <a:r>
              <a:rPr lang="zh-TW" altLang="en-US" dirty="0"/>
              <a:t>：降低信心</a:t>
            </a:r>
          </a:p>
          <a:p>
            <a:r>
              <a:rPr lang="en-US" altLang="zh-TW" dirty="0"/>
              <a:t>Misclassification</a:t>
            </a:r>
            <a:r>
              <a:rPr lang="zh-TW" altLang="en-US" dirty="0"/>
              <a:t>：讓 </a:t>
            </a:r>
            <a:r>
              <a:rPr lang="en-US" altLang="zh-TW" dirty="0"/>
              <a:t>output </a:t>
            </a:r>
            <a:r>
              <a:rPr lang="zh-TW" altLang="en-US" dirty="0"/>
              <a:t>跑掉</a:t>
            </a:r>
          </a:p>
          <a:p>
            <a:r>
              <a:rPr lang="en-US" altLang="zh-TW" dirty="0"/>
              <a:t>Targeted misclassification</a:t>
            </a:r>
            <a:r>
              <a:rPr lang="zh-TW" altLang="en-US" dirty="0"/>
              <a:t>：製造一個 </a:t>
            </a:r>
            <a:r>
              <a:rPr lang="en-US" altLang="zh-TW" dirty="0"/>
              <a:t>input </a:t>
            </a:r>
            <a:r>
              <a:rPr lang="zh-TW" altLang="en-US" dirty="0"/>
              <a:t>讓 </a:t>
            </a:r>
            <a:r>
              <a:rPr lang="en-US" altLang="zh-TW" dirty="0"/>
              <a:t>output </a:t>
            </a:r>
            <a:r>
              <a:rPr lang="zh-TW" altLang="en-US" dirty="0"/>
              <a:t>是特定值</a:t>
            </a:r>
          </a:p>
          <a:p>
            <a:r>
              <a:rPr lang="en-US" altLang="zh-TW" dirty="0"/>
              <a:t>Source/target misclassify</a:t>
            </a:r>
            <a:r>
              <a:rPr lang="zh-TW" altLang="en-US" dirty="0"/>
              <a:t>：把一個特定 </a:t>
            </a:r>
            <a:r>
              <a:rPr lang="en-US" altLang="zh-TW" dirty="0"/>
              <a:t>input </a:t>
            </a:r>
            <a:r>
              <a:rPr lang="zh-TW" altLang="en-US" dirty="0"/>
              <a:t>修改到讓 </a:t>
            </a:r>
            <a:r>
              <a:rPr lang="en-US" altLang="zh-TW" dirty="0"/>
              <a:t>output </a:t>
            </a:r>
            <a:r>
              <a:rPr lang="zh-TW" altLang="en-US" dirty="0"/>
              <a:t>是特定值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b="1" dirty="0"/>
              <a:t>Adversarial capabilities </a:t>
            </a:r>
            <a:r>
              <a:rPr lang="zh-TW" altLang="en-US" b="1" dirty="0"/>
              <a:t>攻擊方需要知道的資訊（由多到少）</a:t>
            </a:r>
            <a:endParaRPr lang="zh-TW" altLang="en-US" dirty="0"/>
          </a:p>
          <a:p>
            <a:r>
              <a:rPr lang="en-US" altLang="zh-TW" dirty="0"/>
              <a:t>Architecture &amp; training data</a:t>
            </a:r>
          </a:p>
          <a:p>
            <a:r>
              <a:rPr lang="en-US" altLang="zh-TW" dirty="0"/>
              <a:t>Architecture</a:t>
            </a:r>
          </a:p>
          <a:p>
            <a:r>
              <a:rPr lang="en-US" altLang="zh-TW" dirty="0"/>
              <a:t>Training data sample</a:t>
            </a:r>
          </a:p>
          <a:p>
            <a:r>
              <a:rPr lang="en-US" altLang="zh-TW" dirty="0"/>
              <a:t>Oracle</a:t>
            </a:r>
          </a:p>
          <a:p>
            <a:r>
              <a:rPr lang="en-US" altLang="zh-TW" dirty="0"/>
              <a:t>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Every strategy we have tested so far fails because it is not </a:t>
            </a:r>
            <a:r>
              <a:rPr lang="en-US" altLang="zh-TW" i="1" dirty="0"/>
              <a:t>adaptive</a:t>
            </a:r>
            <a:r>
              <a:rPr lang="en-US" altLang="zh-TW" dirty="0"/>
              <a:t>: it may block one kind of attack, but it leaves another vulnerability open to an attacker who knows about the defense being used. Designing a defense that can protect against a powerful, adaptive attacker is an important research area.</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35</a:t>
            </a:fld>
            <a:endParaRPr lang="zh-TW" altLang="en-US"/>
          </a:p>
        </p:txBody>
      </p:sp>
    </p:spTree>
    <p:extLst>
      <p:ext uri="{BB962C8B-B14F-4D97-AF65-F5344CB8AC3E}">
        <p14:creationId xmlns:p14="http://schemas.microsoft.com/office/powerpoint/2010/main" val="2091253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No PGD?</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I ignore FGM -&gt;</a:t>
            </a:r>
            <a:r>
              <a:rPr lang="zh-TW" altLang="en-US" sz="1200" b="0" i="0" kern="1200" dirty="0">
                <a:solidFill>
                  <a:schemeClr val="tx1"/>
                </a:solidFill>
                <a:effectLst/>
                <a:latin typeface="+mn-lt"/>
                <a:ea typeface="+mn-ea"/>
                <a:cs typeface="+mn-cs"/>
              </a:rPr>
              <a:t>　ＦＧＳＭ</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I think FGM is equal to </a:t>
            </a:r>
            <a:r>
              <a:rPr lang="en-US" altLang="zh-TW" sz="1200" b="0" i="0" kern="1200" dirty="0" err="1">
                <a:solidFill>
                  <a:schemeClr val="tx1"/>
                </a:solidFill>
                <a:effectLst/>
                <a:latin typeface="+mn-lt"/>
                <a:ea typeface="+mn-ea"/>
                <a:cs typeface="+mn-cs"/>
              </a:rPr>
              <a:t>deepfool</a:t>
            </a:r>
            <a:r>
              <a:rPr lang="en-US" altLang="zh-TW" sz="1200" b="0" i="0" kern="1200" dirty="0">
                <a:solidFill>
                  <a:schemeClr val="tx1"/>
                </a:solidFill>
                <a:effectLst/>
                <a:latin typeface="+mn-lt"/>
                <a:ea typeface="+mn-ea"/>
                <a:cs typeface="+mn-cs"/>
              </a:rPr>
              <a:t> </a:t>
            </a:r>
          </a:p>
          <a:p>
            <a:r>
              <a:rPr lang="en-US" altLang="zh-TW" sz="1200" b="0" i="0" kern="1200" dirty="0">
                <a:solidFill>
                  <a:schemeClr val="tx1"/>
                </a:solidFill>
                <a:effectLst/>
                <a:latin typeface="+mn-lt"/>
                <a:ea typeface="+mn-ea"/>
                <a:cs typeface="+mn-cs"/>
              </a:rPr>
              <a:t>C&amp;W -&gt; </a:t>
            </a:r>
            <a:r>
              <a:rPr lang="en-US" altLang="zh-TW" dirty="0"/>
              <a:t>Nicholas </a:t>
            </a:r>
            <a:r>
              <a:rPr lang="en-US" altLang="zh-TW" dirty="0" err="1"/>
              <a:t>Carlini</a:t>
            </a:r>
            <a:r>
              <a:rPr lang="en-US" altLang="zh-TW" dirty="0"/>
              <a:t> David Wagner</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L-BFGS</a:t>
            </a:r>
          </a:p>
          <a:p>
            <a:r>
              <a:rPr lang="en-US" altLang="zh-TW" sz="1200" b="0" i="0" kern="1200" dirty="0">
                <a:solidFill>
                  <a:schemeClr val="tx1"/>
                </a:solidFill>
                <a:effectLst/>
                <a:latin typeface="+mn-lt"/>
                <a:ea typeface="+mn-ea"/>
                <a:cs typeface="+mn-cs"/>
              </a:rPr>
              <a:t>FGSM</a:t>
            </a:r>
          </a:p>
          <a:p>
            <a:r>
              <a:rPr lang="en-US" altLang="zh-TW" sz="1200" b="0" i="0" kern="1200" dirty="0">
                <a:solidFill>
                  <a:schemeClr val="tx1"/>
                </a:solidFill>
                <a:effectLst/>
                <a:latin typeface="+mn-lt"/>
                <a:ea typeface="+mn-ea"/>
                <a:cs typeface="+mn-cs"/>
              </a:rPr>
              <a:t>BIM</a:t>
            </a:r>
          </a:p>
          <a:p>
            <a:r>
              <a:rPr lang="en-US" altLang="zh-TW" sz="1200" b="0" i="0" kern="1200" dirty="0">
                <a:solidFill>
                  <a:schemeClr val="tx1"/>
                </a:solidFill>
                <a:effectLst/>
                <a:latin typeface="+mn-lt"/>
                <a:ea typeface="+mn-ea"/>
                <a:cs typeface="+mn-cs"/>
              </a:rPr>
              <a:t>ILCM</a:t>
            </a:r>
          </a:p>
          <a:p>
            <a:r>
              <a:rPr lang="en-US" altLang="zh-TW" sz="1200" b="0" i="0" kern="1200" dirty="0">
                <a:solidFill>
                  <a:schemeClr val="tx1"/>
                </a:solidFill>
                <a:effectLst/>
                <a:latin typeface="+mn-lt"/>
                <a:ea typeface="+mn-ea"/>
                <a:cs typeface="+mn-cs"/>
              </a:rPr>
              <a:t>MI-FGSM</a:t>
            </a:r>
          </a:p>
          <a:p>
            <a:r>
              <a:rPr lang="en-US" altLang="zh-TW" sz="1200" b="0" i="0" kern="1200" dirty="0">
                <a:solidFill>
                  <a:schemeClr val="tx1"/>
                </a:solidFill>
                <a:effectLst/>
                <a:latin typeface="+mn-lt"/>
                <a:ea typeface="+mn-ea"/>
                <a:cs typeface="+mn-cs"/>
              </a:rPr>
              <a:t>JSMA</a:t>
            </a:r>
          </a:p>
          <a:p>
            <a:r>
              <a:rPr lang="en-US" altLang="zh-TW" sz="1200" b="0" i="0" kern="1200" dirty="0" err="1">
                <a:solidFill>
                  <a:schemeClr val="tx1"/>
                </a:solidFill>
                <a:effectLst/>
                <a:latin typeface="+mn-lt"/>
                <a:ea typeface="+mn-ea"/>
                <a:cs typeface="+mn-cs"/>
              </a:rPr>
              <a:t>DeepFool</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C/W</a:t>
            </a:r>
          </a:p>
          <a:p>
            <a:r>
              <a:rPr lang="en-US" altLang="zh-TW" sz="1200" b="0" i="0" kern="1200" dirty="0">
                <a:solidFill>
                  <a:schemeClr val="tx1"/>
                </a:solidFill>
                <a:effectLst/>
                <a:latin typeface="+mn-lt"/>
                <a:ea typeface="+mn-ea"/>
                <a:cs typeface="+mn-cs"/>
              </a:rPr>
              <a:t>Single Pixel Attack</a:t>
            </a:r>
          </a:p>
          <a:p>
            <a:r>
              <a:rPr lang="en-US" altLang="zh-TW" sz="1200" b="0" i="0" kern="1200" dirty="0">
                <a:solidFill>
                  <a:schemeClr val="tx1"/>
                </a:solidFill>
                <a:effectLst/>
                <a:latin typeface="+mn-lt"/>
                <a:ea typeface="+mn-ea"/>
                <a:cs typeface="+mn-cs"/>
              </a:rPr>
              <a:t>Local Search Attack</a:t>
            </a:r>
          </a:p>
          <a:p>
            <a:br>
              <a:rPr lang="en-US" altLang="zh-TW" dirty="0"/>
            </a:b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8D1748-D35A-45EF-8153-4A0F890FE75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73557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不講武德</a:t>
            </a:r>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4</a:t>
            </a:fld>
            <a:endParaRPr lang="zh-TW" altLang="en-US"/>
          </a:p>
        </p:txBody>
      </p:sp>
    </p:spTree>
    <p:extLst>
      <p:ext uri="{BB962C8B-B14F-4D97-AF65-F5344CB8AC3E}">
        <p14:creationId xmlns:p14="http://schemas.microsoft.com/office/powerpoint/2010/main" val="3965001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Slide :https://media.neurips.cc/Conferences/NIPS2018/Slides/adversarial_ml_slides_parts_1_4.pdf </a:t>
            </a:r>
            <a:endParaRPr lang="zh-TW"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Two hour tutorial: </a:t>
            </a:r>
            <a:r>
              <a:rPr lang="en-US" altLang="zh-TW" sz="1200" u="sng" kern="1200" dirty="0">
                <a:solidFill>
                  <a:schemeClr val="tx1"/>
                </a:solidFill>
                <a:effectLst/>
                <a:latin typeface="+mn-lt"/>
                <a:ea typeface="+mn-ea"/>
                <a:cs typeface="+mn-cs"/>
                <a:hlinkClick r:id="rId3"/>
              </a:rPr>
              <a:t>https://www.youtube.com/watch?v=TwP-gKBQyic</a:t>
            </a:r>
            <a:r>
              <a:rPr lang="en-US" altLang="zh-TW" sz="1200" kern="1200" dirty="0">
                <a:solidFill>
                  <a:schemeClr val="tx1"/>
                </a:solidFill>
                <a:effectLst/>
                <a:latin typeface="+mn-lt"/>
                <a:ea typeface="+mn-ea"/>
                <a:cs typeface="+mn-cs"/>
              </a:rPr>
              <a:t> (good one, with web page)</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Good fellow</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4"/>
              </a:rPr>
              <a:t>https://www.youtube.com/watch?v=CIfsB_EYsVI</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More videos (I am not sure about the quality)</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5"/>
              </a:rPr>
              <a:t>https://www.youtube.com/watch?v=r8cW1p8VBOU</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https://www.youtube.com/watch?v=sh6OS6Lssv4</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Tutorial which is too long: http://pralab.diee.unica.it/en/wild-patterns</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科普</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6"/>
              </a:rPr>
              <a:t>https://www.youtube.com/watch?v=oZYgaD004Dw</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7"/>
              </a:rPr>
              <a:t>https://www.youtube.com/watch?v=SA4YEAWVpbk</a:t>
            </a:r>
            <a:endParaRPr lang="zh-TW"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5</a:t>
            </a:fld>
            <a:endParaRPr lang="zh-TW" altLang="en-US"/>
          </a:p>
        </p:txBody>
      </p:sp>
    </p:spTree>
    <p:extLst>
      <p:ext uri="{BB962C8B-B14F-4D97-AF65-F5344CB8AC3E}">
        <p14:creationId xmlns:p14="http://schemas.microsoft.com/office/powerpoint/2010/main" val="77662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6</a:t>
            </a:fld>
            <a:endParaRPr lang="zh-TW" altLang="en-US"/>
          </a:p>
        </p:txBody>
      </p:sp>
    </p:spTree>
    <p:extLst>
      <p:ext uri="{BB962C8B-B14F-4D97-AF65-F5344CB8AC3E}">
        <p14:creationId xmlns:p14="http://schemas.microsoft.com/office/powerpoint/2010/main" val="320764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要先講 </a:t>
            </a:r>
            <a:r>
              <a:rPr lang="en-US" altLang="zh-TW" dirty="0"/>
              <a:t>explainable AI</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7</a:t>
            </a:fld>
            <a:endParaRPr lang="zh-TW" altLang="en-US"/>
          </a:p>
        </p:txBody>
      </p:sp>
    </p:spTree>
    <p:extLst>
      <p:ext uri="{BB962C8B-B14F-4D97-AF65-F5344CB8AC3E}">
        <p14:creationId xmlns:p14="http://schemas.microsoft.com/office/powerpoint/2010/main" val="3754279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要先講 </a:t>
            </a:r>
            <a:r>
              <a:rPr lang="en-US" altLang="zh-TW" dirty="0"/>
              <a:t>explainable AI</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8</a:t>
            </a:fld>
            <a:endParaRPr lang="zh-TW" altLang="en-US"/>
          </a:p>
        </p:txBody>
      </p:sp>
    </p:spTree>
    <p:extLst>
      <p:ext uri="{BB962C8B-B14F-4D97-AF65-F5344CB8AC3E}">
        <p14:creationId xmlns:p14="http://schemas.microsoft.com/office/powerpoint/2010/main" val="3629221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要先講 </a:t>
            </a:r>
            <a:r>
              <a:rPr lang="en-US" altLang="zh-TW" dirty="0"/>
              <a:t>explainable AI</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9</a:t>
            </a:fld>
            <a:endParaRPr lang="zh-TW" altLang="en-US"/>
          </a:p>
        </p:txBody>
      </p:sp>
    </p:spTree>
    <p:extLst>
      <p:ext uri="{BB962C8B-B14F-4D97-AF65-F5344CB8AC3E}">
        <p14:creationId xmlns:p14="http://schemas.microsoft.com/office/powerpoint/2010/main" val="4073900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Depending on the task</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11</a:t>
            </a:fld>
            <a:endParaRPr lang="zh-TW" altLang="en-US"/>
          </a:p>
        </p:txBody>
      </p:sp>
    </p:spTree>
    <p:extLst>
      <p:ext uri="{BB962C8B-B14F-4D97-AF65-F5344CB8AC3E}">
        <p14:creationId xmlns:p14="http://schemas.microsoft.com/office/powerpoint/2010/main" val="3381909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4778773C-5AB0-4269-A462-7CC74FAFD453}" type="datetimeFigureOut">
              <a:rPr lang="zh-TW" altLang="en-US" smtClean="0"/>
              <a:t>2021/4/30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2163195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778773C-5AB0-4269-A462-7CC74FAFD453}" type="datetimeFigureOut">
              <a:rPr lang="zh-TW" altLang="en-US" smtClean="0"/>
              <a:t>2021/4/30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47156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778773C-5AB0-4269-A462-7CC74FAFD453}" type="datetimeFigureOut">
              <a:rPr lang="zh-TW" altLang="en-US" smtClean="0"/>
              <a:t>2021/4/30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547807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778773C-5AB0-4269-A462-7CC74FAFD453}" type="datetimeFigureOut">
              <a:rPr lang="zh-TW" altLang="en-US" smtClean="0"/>
              <a:t>2021/4/30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34061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778773C-5AB0-4269-A462-7CC74FAFD453}" type="datetimeFigureOut">
              <a:rPr lang="zh-TW" altLang="en-US" smtClean="0"/>
              <a:t>2021/4/30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421072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778773C-5AB0-4269-A462-7CC74FAFD453}" type="datetimeFigureOut">
              <a:rPr lang="zh-TW" altLang="en-US" smtClean="0"/>
              <a:t>2021/4/30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4107451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778773C-5AB0-4269-A462-7CC74FAFD453}" type="datetimeFigureOut">
              <a:rPr lang="zh-TW" altLang="en-US" smtClean="0"/>
              <a:t>2021/4/30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603576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778773C-5AB0-4269-A462-7CC74FAFD453}" type="datetimeFigureOut">
              <a:rPr lang="zh-TW" altLang="en-US" smtClean="0"/>
              <a:t>2021/4/30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2167437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8773C-5AB0-4269-A462-7CC74FAFD453}" type="datetimeFigureOut">
              <a:rPr lang="zh-TW" altLang="en-US" smtClean="0"/>
              <a:t>2021/4/30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814693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778773C-5AB0-4269-A462-7CC74FAFD453}" type="datetimeFigureOut">
              <a:rPr lang="zh-TW" altLang="en-US" smtClean="0"/>
              <a:t>2021/4/30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366233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778773C-5AB0-4269-A462-7CC74FAFD453}" type="datetimeFigureOut">
              <a:rPr lang="zh-TW" altLang="en-US" smtClean="0"/>
              <a:t>2021/4/30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187202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8773C-5AB0-4269-A462-7CC74FAFD453}" type="datetimeFigureOut">
              <a:rPr lang="zh-TW" altLang="en-US" smtClean="0"/>
              <a:t>2021/4/30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24393985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image" Target="../media/image160.pn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27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60.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6.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46.png"/><Relationship Id="rId12" Type="http://schemas.openxmlformats.org/officeDocument/2006/relationships/image" Target="../media/image5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9.png"/><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hyperlink" Target="https://arxiv.org/abs/1607.02533" TargetMode="External"/><Relationship Id="rId12" Type="http://schemas.openxmlformats.org/officeDocument/2006/relationships/image" Target="../media/image51.png"/><Relationship Id="rId2" Type="http://schemas.openxmlformats.org/officeDocument/2006/relationships/image" Target="../media/image34.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36.png"/><Relationship Id="rId1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07/relationships/media" Target="../media/media2.wav"/><Relationship Id="rId7" Type="http://schemas.openxmlformats.org/officeDocument/2006/relationships/image" Target="../media/image6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www.youtube.com/watch?v=zQ_uMenoBCk&amp;feature=youtu.be" TargetMode="External"/><Relationship Id="rId5" Type="http://schemas.openxmlformats.org/officeDocument/2006/relationships/image" Target="../media/image66.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60.png"/><Relationship Id="rId5" Type="http://schemas.openxmlformats.org/officeDocument/2006/relationships/image" Target="../media/image750.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0.png"/><Relationship Id="rId7"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arxiv.org/abs/1608.04644" TargetMode="External"/><Relationship Id="rId3" Type="http://schemas.openxmlformats.org/officeDocument/2006/relationships/hyperlink" Target="https://arxiv.org/abs/1412.6572" TargetMode="External"/><Relationship Id="rId7" Type="http://schemas.openxmlformats.org/officeDocument/2006/relationships/hyperlink" Target="https://arxiv.org/abs/1511.07528"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arxiv.org/abs/1511.04599" TargetMode="External"/><Relationship Id="rId11" Type="http://schemas.openxmlformats.org/officeDocument/2006/relationships/hyperlink" Target="https://arxiv.org/abs/1710.08864" TargetMode="External"/><Relationship Id="rId5" Type="http://schemas.openxmlformats.org/officeDocument/2006/relationships/hyperlink" Target="https://arxiv.org/abs/1312.6199" TargetMode="External"/><Relationship Id="rId10" Type="http://schemas.openxmlformats.org/officeDocument/2006/relationships/hyperlink" Target="https://arxiv.org/abs/1801.02612" TargetMode="External"/><Relationship Id="rId4" Type="http://schemas.openxmlformats.org/officeDocument/2006/relationships/hyperlink" Target="https://arxiv.org/abs/1607.02533" TargetMode="External"/><Relationship Id="rId9" Type="http://schemas.openxmlformats.org/officeDocument/2006/relationships/hyperlink" Target="https://arxiv.org/abs/1709.04114"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11.png"/><Relationship Id="rId7" Type="http://schemas.openxmlformats.org/officeDocument/2006/relationships/image" Target="../media/image650.png"/><Relationship Id="rId2"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62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5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ç¸éåç">
            <a:extLst>
              <a:ext uri="{FF2B5EF4-FFF2-40B4-BE49-F238E27FC236}">
                <a16:creationId xmlns:a16="http://schemas.microsoft.com/office/drawing/2014/main" id="{89E481CB-08D3-4BCB-96E2-F605322EFD98}"/>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16132" r="13534" b="-1"/>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BC208DBE-3D2C-4D7C-BDF0-3EE2BF121BC2}"/>
              </a:ext>
            </a:extLst>
          </p:cNvPr>
          <p:cNvSpPr>
            <a:spLocks noGrp="1"/>
          </p:cNvSpPr>
          <p:nvPr>
            <p:ph type="ctrTitle"/>
          </p:nvPr>
        </p:nvSpPr>
        <p:spPr>
          <a:xfrm>
            <a:off x="1143000" y="1122362"/>
            <a:ext cx="6858000" cy="2900518"/>
          </a:xfrm>
        </p:spPr>
        <p:txBody>
          <a:bodyPr>
            <a:normAutofit/>
          </a:bodyPr>
          <a:lstStyle/>
          <a:p>
            <a:r>
              <a:rPr lang="en-US" altLang="zh-TW" b="1" dirty="0">
                <a:solidFill>
                  <a:srgbClr val="FFFFFF"/>
                </a:solidFill>
              </a:rPr>
              <a:t>Adversarial Attack</a:t>
            </a:r>
            <a:endParaRPr lang="zh-TW" altLang="en-US" b="1" dirty="0">
              <a:solidFill>
                <a:srgbClr val="FFFFFF"/>
              </a:solidFill>
            </a:endParaRPr>
          </a:p>
        </p:txBody>
      </p:sp>
      <p:sp>
        <p:nvSpPr>
          <p:cNvPr id="3" name="副標題 2">
            <a:extLst>
              <a:ext uri="{FF2B5EF4-FFF2-40B4-BE49-F238E27FC236}">
                <a16:creationId xmlns:a16="http://schemas.microsoft.com/office/drawing/2014/main" id="{411AC63F-C9EF-477A-AE16-C3D44D15B870}"/>
              </a:ext>
            </a:extLst>
          </p:cNvPr>
          <p:cNvSpPr>
            <a:spLocks noGrp="1"/>
          </p:cNvSpPr>
          <p:nvPr>
            <p:ph type="subTitle" idx="1"/>
          </p:nvPr>
        </p:nvSpPr>
        <p:spPr>
          <a:xfrm>
            <a:off x="1143000" y="4159404"/>
            <a:ext cx="6858000" cy="1098395"/>
          </a:xfrm>
        </p:spPr>
        <p:txBody>
          <a:bodyPr>
            <a:normAutofit/>
          </a:bodyPr>
          <a:lstStyle/>
          <a:p>
            <a:r>
              <a:rPr lang="en-US" altLang="zh-TW" sz="4000" dirty="0">
                <a:solidFill>
                  <a:srgbClr val="FFFFFF"/>
                </a:solidFill>
              </a:rPr>
              <a:t>Hung-yi Lee</a:t>
            </a:r>
            <a:endParaRPr lang="zh-TW" altLang="en-US" sz="4000" dirty="0">
              <a:solidFill>
                <a:srgbClr val="FFFFFF"/>
              </a:solidFill>
            </a:endParaRPr>
          </a:p>
        </p:txBody>
      </p:sp>
      <p:sp>
        <p:nvSpPr>
          <p:cNvPr id="4" name="矩形 3">
            <a:extLst>
              <a:ext uri="{FF2B5EF4-FFF2-40B4-BE49-F238E27FC236}">
                <a16:creationId xmlns:a16="http://schemas.microsoft.com/office/drawing/2014/main" id="{BA140ACB-A441-45AF-BF9B-4B4FDF628295}"/>
              </a:ext>
            </a:extLst>
          </p:cNvPr>
          <p:cNvSpPr/>
          <p:nvPr/>
        </p:nvSpPr>
        <p:spPr>
          <a:xfrm>
            <a:off x="6705512" y="6603095"/>
            <a:ext cx="2438488" cy="215444"/>
          </a:xfrm>
          <a:prstGeom prst="rect">
            <a:avLst/>
          </a:prstGeom>
        </p:spPr>
        <p:txBody>
          <a:bodyPr wrap="none">
            <a:spAutoFit/>
          </a:bodyPr>
          <a:lstStyle/>
          <a:p>
            <a:r>
              <a:rPr lang="en-US" altLang="zh-TW" sz="800" dirty="0"/>
              <a:t>Source of image: </a:t>
            </a:r>
            <a:r>
              <a:rPr lang="zh-TW" altLang="en-US" sz="800" dirty="0"/>
              <a:t>http://www.fafa01.com/post865806</a:t>
            </a:r>
          </a:p>
        </p:txBody>
      </p:sp>
    </p:spTree>
    <p:extLst>
      <p:ext uri="{BB962C8B-B14F-4D97-AF65-F5344CB8AC3E}">
        <p14:creationId xmlns:p14="http://schemas.microsoft.com/office/powerpoint/2010/main" val="2178449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descr="一張含有 貓, 動物, 相片, 哺乳類 的圖片&#10;&#10;自動產生的描述">
            <a:extLst>
              <a:ext uri="{FF2B5EF4-FFF2-40B4-BE49-F238E27FC236}">
                <a16:creationId xmlns:a16="http://schemas.microsoft.com/office/drawing/2014/main" id="{EE7BD618-7725-4CEE-8A93-2E4C883395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54" y="3525034"/>
            <a:ext cx="3314700" cy="3200400"/>
          </a:xfrm>
        </p:spPr>
      </p:pic>
      <p:pic>
        <p:nvPicPr>
          <p:cNvPr id="4" name="內容版面配置區 4" descr="一張含有 貓, 動物, 哺乳類, 相片 的圖片&#10;&#10;自動產生的描述">
            <a:extLst>
              <a:ext uri="{FF2B5EF4-FFF2-40B4-BE49-F238E27FC236}">
                <a16:creationId xmlns:a16="http://schemas.microsoft.com/office/drawing/2014/main" id="{9A5CE7A0-CAC1-4DB0-B6EF-46FA3B724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06" y="287080"/>
            <a:ext cx="3270681" cy="3157899"/>
          </a:xfrm>
          <a:prstGeom prst="rect">
            <a:avLst/>
          </a:prstGeom>
        </p:spPr>
      </p:pic>
      <p:sp>
        <p:nvSpPr>
          <p:cNvPr id="8" name="矩形 7">
            <a:extLst>
              <a:ext uri="{FF2B5EF4-FFF2-40B4-BE49-F238E27FC236}">
                <a16:creationId xmlns:a16="http://schemas.microsoft.com/office/drawing/2014/main" id="{6B20EEFB-1CFB-48D7-BD48-6A9160497BE4}"/>
              </a:ext>
            </a:extLst>
          </p:cNvPr>
          <p:cNvSpPr/>
          <p:nvPr/>
        </p:nvSpPr>
        <p:spPr>
          <a:xfrm>
            <a:off x="3480087" y="4718251"/>
            <a:ext cx="961674" cy="830997"/>
          </a:xfrm>
          <a:prstGeom prst="rect">
            <a:avLst/>
          </a:prstGeom>
        </p:spPr>
        <p:txBody>
          <a:bodyPr wrap="none">
            <a:spAutoFit/>
          </a:bodyPr>
          <a:lstStyle/>
          <a:p>
            <a:r>
              <a:rPr lang="en-US" altLang="zh-TW" sz="2400" dirty="0">
                <a:solidFill>
                  <a:srgbClr val="24292E"/>
                </a:solidFill>
                <a:latin typeface="SFMono-Regular"/>
              </a:rPr>
              <a:t>tabby </a:t>
            </a:r>
          </a:p>
          <a:p>
            <a:r>
              <a:rPr lang="en-US" altLang="zh-TW" sz="2400" dirty="0">
                <a:solidFill>
                  <a:srgbClr val="24292E"/>
                </a:solidFill>
                <a:latin typeface="SFMono-Regular"/>
              </a:rPr>
              <a:t>cat</a:t>
            </a:r>
            <a:endParaRPr lang="zh-TW" altLang="en-US" sz="2400" dirty="0"/>
          </a:p>
        </p:txBody>
      </p:sp>
      <p:sp>
        <p:nvSpPr>
          <p:cNvPr id="9" name="矩形 8">
            <a:extLst>
              <a:ext uri="{FF2B5EF4-FFF2-40B4-BE49-F238E27FC236}">
                <a16:creationId xmlns:a16="http://schemas.microsoft.com/office/drawing/2014/main" id="{41E3EDE3-484D-43D3-8A89-89FBDACA21FF}"/>
              </a:ext>
            </a:extLst>
          </p:cNvPr>
          <p:cNvSpPr/>
          <p:nvPr/>
        </p:nvSpPr>
        <p:spPr>
          <a:xfrm>
            <a:off x="7613630" y="1415110"/>
            <a:ext cx="1093376" cy="830997"/>
          </a:xfrm>
          <a:prstGeom prst="rect">
            <a:avLst/>
          </a:prstGeom>
        </p:spPr>
        <p:txBody>
          <a:bodyPr wrap="none">
            <a:spAutoFit/>
          </a:bodyPr>
          <a:lstStyle/>
          <a:p>
            <a:r>
              <a:rPr lang="en-US" altLang="zh-TW" sz="2400" dirty="0">
                <a:solidFill>
                  <a:srgbClr val="24292E"/>
                </a:solidFill>
                <a:latin typeface="SFMono-Regular"/>
              </a:rPr>
              <a:t>Persian</a:t>
            </a:r>
          </a:p>
          <a:p>
            <a:r>
              <a:rPr lang="en-US" altLang="zh-TW" sz="2400" dirty="0">
                <a:solidFill>
                  <a:srgbClr val="24292E"/>
                </a:solidFill>
                <a:latin typeface="SFMono-Regular"/>
              </a:rPr>
              <a:t>cat</a:t>
            </a:r>
            <a:endParaRPr lang="zh-TW" altLang="en-US" sz="2400" dirty="0">
              <a:solidFill>
                <a:srgbClr val="24292E"/>
              </a:solidFill>
              <a:latin typeface="SFMono-Regular"/>
            </a:endParaRPr>
          </a:p>
        </p:txBody>
      </p:sp>
      <p:pic>
        <p:nvPicPr>
          <p:cNvPr id="13" name="圖片 12" descr="一張含有 貓, 坐, 動物 的圖片&#10;&#10;自動產生的描述">
            <a:extLst>
              <a:ext uri="{FF2B5EF4-FFF2-40B4-BE49-F238E27FC236}">
                <a16:creationId xmlns:a16="http://schemas.microsoft.com/office/drawing/2014/main" id="{6E29E50D-CA63-4DCA-B677-D0AEAD5CFA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9194" y="292981"/>
            <a:ext cx="3314700" cy="3200400"/>
          </a:xfrm>
          <a:prstGeom prst="rect">
            <a:avLst/>
          </a:prstGeom>
        </p:spPr>
      </p:pic>
      <p:sp>
        <p:nvSpPr>
          <p:cNvPr id="14" name="矩形 13">
            <a:extLst>
              <a:ext uri="{FF2B5EF4-FFF2-40B4-BE49-F238E27FC236}">
                <a16:creationId xmlns:a16="http://schemas.microsoft.com/office/drawing/2014/main" id="{7183F7BE-8897-4C38-B87C-5C4CD2D641AA}"/>
              </a:ext>
            </a:extLst>
          </p:cNvPr>
          <p:cNvSpPr/>
          <p:nvPr/>
        </p:nvSpPr>
        <p:spPr>
          <a:xfrm>
            <a:off x="7613630" y="4709735"/>
            <a:ext cx="1076705" cy="830997"/>
          </a:xfrm>
          <a:prstGeom prst="rect">
            <a:avLst/>
          </a:prstGeom>
        </p:spPr>
        <p:txBody>
          <a:bodyPr wrap="none">
            <a:spAutoFit/>
          </a:bodyPr>
          <a:lstStyle/>
          <a:p>
            <a:r>
              <a:rPr lang="zh-TW" altLang="en-US" sz="2400" dirty="0"/>
              <a:t>fire </a:t>
            </a:r>
            <a:endParaRPr lang="en-US" altLang="zh-TW" sz="2400" dirty="0"/>
          </a:p>
          <a:p>
            <a:r>
              <a:rPr lang="zh-TW" altLang="en-US" sz="2400" dirty="0"/>
              <a:t>screen </a:t>
            </a:r>
          </a:p>
        </p:txBody>
      </p:sp>
      <p:pic>
        <p:nvPicPr>
          <p:cNvPr id="16" name="圖片 15">
            <a:extLst>
              <a:ext uri="{FF2B5EF4-FFF2-40B4-BE49-F238E27FC236}">
                <a16:creationId xmlns:a16="http://schemas.microsoft.com/office/drawing/2014/main" id="{BB0CFB52-978A-47A9-8858-A94F30464A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9194" y="3525034"/>
            <a:ext cx="3314700" cy="3200400"/>
          </a:xfrm>
          <a:prstGeom prst="rect">
            <a:avLst/>
          </a:prstGeom>
        </p:spPr>
      </p:pic>
      <p:sp>
        <p:nvSpPr>
          <p:cNvPr id="15" name="矩形 14">
            <a:extLst>
              <a:ext uri="{FF2B5EF4-FFF2-40B4-BE49-F238E27FC236}">
                <a16:creationId xmlns:a16="http://schemas.microsoft.com/office/drawing/2014/main" id="{6D8A30BC-8F62-4681-943D-C1829CF00792}"/>
              </a:ext>
            </a:extLst>
          </p:cNvPr>
          <p:cNvSpPr/>
          <p:nvPr/>
        </p:nvSpPr>
        <p:spPr>
          <a:xfrm>
            <a:off x="3367824" y="1415111"/>
            <a:ext cx="829714" cy="830997"/>
          </a:xfrm>
          <a:prstGeom prst="rect">
            <a:avLst/>
          </a:prstGeom>
        </p:spPr>
        <p:txBody>
          <a:bodyPr wrap="none">
            <a:spAutoFit/>
          </a:bodyPr>
          <a:lstStyle/>
          <a:p>
            <a:r>
              <a:rPr lang="en-US" altLang="zh-TW" sz="2400" dirty="0">
                <a:solidFill>
                  <a:srgbClr val="24292E"/>
                </a:solidFill>
                <a:latin typeface="SFMono-Regular"/>
              </a:rPr>
              <a:t>tiger </a:t>
            </a:r>
          </a:p>
          <a:p>
            <a:r>
              <a:rPr lang="en-US" altLang="zh-TW" sz="2400" dirty="0">
                <a:solidFill>
                  <a:srgbClr val="24292E"/>
                </a:solidFill>
                <a:latin typeface="SFMono-Regular"/>
              </a:rPr>
              <a:t>cat</a:t>
            </a:r>
            <a:endParaRPr lang="zh-TW" altLang="en-US" sz="2400" dirty="0"/>
          </a:p>
        </p:txBody>
      </p:sp>
      <p:pic>
        <p:nvPicPr>
          <p:cNvPr id="1026" name="Picture 2" descr="ç¸éåç">
            <a:extLst>
              <a:ext uri="{FF2B5EF4-FFF2-40B4-BE49-F238E27FC236}">
                <a16:creationId xmlns:a16="http://schemas.microsoft.com/office/drawing/2014/main" id="{4F7B9171-8DCB-4F07-881F-015A20D155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8276" y="2717897"/>
            <a:ext cx="1761488" cy="193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9517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D4DF43-866A-418C-A404-3626F599824A}"/>
              </a:ext>
            </a:extLst>
          </p:cNvPr>
          <p:cNvSpPr>
            <a:spLocks noGrp="1"/>
          </p:cNvSpPr>
          <p:nvPr>
            <p:ph type="title"/>
          </p:nvPr>
        </p:nvSpPr>
        <p:spPr/>
        <p:txBody>
          <a:bodyPr/>
          <a:lstStyle/>
          <a:p>
            <a:r>
              <a:rPr lang="en-US" altLang="zh-TW" dirty="0"/>
              <a:t>How to Attack</a:t>
            </a:r>
            <a:endParaRPr lang="zh-TW" altLang="en-US" dirty="0"/>
          </a:p>
        </p:txBody>
      </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1E64E51F-5F4C-4062-9530-7ECDA9EA2837}"/>
                  </a:ext>
                </a:extLst>
              </p:cNvPr>
              <p:cNvSpPr txBox="1"/>
              <p:nvPr/>
            </p:nvSpPr>
            <p:spPr>
              <a:xfrm>
                <a:off x="3143504" y="5313276"/>
                <a:ext cx="26318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en-US" altLang="zh-TW" sz="2800" b="1" i="1" smtClean="0">
                              <a:latin typeface="Cambria Math" panose="02040503050406030204" pitchFamily="18" charset="0"/>
                            </a:rPr>
                            <m:t>𝒙</m:t>
                          </m:r>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𝑒</m:t>
                      </m:r>
                      <m:d>
                        <m:dPr>
                          <m:ctrlPr>
                            <a:rPr lang="en-US" altLang="zh-TW" sz="2800" i="1">
                              <a:latin typeface="Cambria Math" panose="02040503050406030204" pitchFamily="18" charset="0"/>
                            </a:rPr>
                          </m:ctrlPr>
                        </m:dPr>
                        <m:e>
                          <m:r>
                            <a:rPr lang="en-US" altLang="zh-TW" sz="2800" b="1" i="1" smtClean="0">
                              <a:latin typeface="Cambria Math" panose="02040503050406030204" pitchFamily="18" charset="0"/>
                            </a:rPr>
                            <m:t>𝒚</m:t>
                          </m:r>
                          <m:r>
                            <a:rPr lang="en-US" altLang="zh-TW" sz="2800" i="1">
                              <a:latin typeface="Cambria Math" panose="02040503050406030204" pitchFamily="18" charset="0"/>
                            </a:rPr>
                            <m:t>,</m:t>
                          </m:r>
                          <m:acc>
                            <m:accPr>
                              <m:chr m:val="̂"/>
                              <m:ctrlPr>
                                <a:rPr lang="en-US" altLang="zh-TW" sz="2800" b="1" i="1">
                                  <a:latin typeface="Cambria Math" panose="02040503050406030204" pitchFamily="18" charset="0"/>
                                </a:rPr>
                              </m:ctrlPr>
                            </m:accPr>
                            <m:e>
                              <m:r>
                                <a:rPr lang="en-US" altLang="zh-TW" sz="2800" b="1" i="1">
                                  <a:latin typeface="Cambria Math" panose="02040503050406030204" pitchFamily="18" charset="0"/>
                                </a:rPr>
                                <m:t>𝒚</m:t>
                              </m:r>
                            </m:e>
                          </m:acc>
                          <m:r>
                            <m:rPr>
                              <m:nor/>
                            </m:rPr>
                            <a:rPr lang="zh-TW" altLang="en-US" sz="2800" dirty="0"/>
                            <m:t> </m:t>
                          </m:r>
                        </m:e>
                      </m:d>
                    </m:oMath>
                  </m:oMathPara>
                </a14:m>
                <a:endParaRPr lang="zh-TW" altLang="en-US" sz="2800" dirty="0"/>
              </a:p>
            </p:txBody>
          </p:sp>
        </mc:Choice>
        <mc:Fallback>
          <p:sp>
            <p:nvSpPr>
              <p:cNvPr id="4" name="文字方塊 3">
                <a:extLst>
                  <a:ext uri="{FF2B5EF4-FFF2-40B4-BE49-F238E27FC236}">
                    <a16:creationId xmlns:a16="http://schemas.microsoft.com/office/drawing/2014/main" id="{1E64E51F-5F4C-4062-9530-7ECDA9EA2837}"/>
                  </a:ext>
                </a:extLst>
              </p:cNvPr>
              <p:cNvSpPr txBox="1">
                <a:spLocks noRot="1" noChangeAspect="1" noMove="1" noResize="1" noEditPoints="1" noAdjustHandles="1" noChangeArrowheads="1" noChangeShapeType="1" noTextEdit="1"/>
              </p:cNvSpPr>
              <p:nvPr/>
            </p:nvSpPr>
            <p:spPr>
              <a:xfrm>
                <a:off x="3143504" y="5313276"/>
                <a:ext cx="2631874" cy="43088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E9B2592F-C191-4E5C-9331-1A5AFFF94F3F}"/>
                  </a:ext>
                </a:extLst>
              </p:cNvPr>
              <p:cNvSpPr txBox="1"/>
              <p:nvPr/>
            </p:nvSpPr>
            <p:spPr>
              <a:xfrm>
                <a:off x="7392791" y="2200297"/>
                <a:ext cx="114132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b="1" i="1">
                              <a:latin typeface="Cambria Math" panose="02040503050406030204" pitchFamily="18" charset="0"/>
                            </a:rPr>
                          </m:ctrlPr>
                        </m:accPr>
                        <m:e>
                          <m:r>
                            <a:rPr lang="en-US" altLang="zh-TW" sz="2400" b="1" i="1">
                              <a:latin typeface="Cambria Math" panose="02040503050406030204" pitchFamily="18" charset="0"/>
                            </a:rPr>
                            <m:t>𝒚</m:t>
                          </m:r>
                        </m:e>
                      </m:acc>
                    </m:oMath>
                  </m:oMathPara>
                </a14:m>
                <a:endParaRPr lang="zh-TW" altLang="en-US" sz="2400" b="1" dirty="0"/>
              </a:p>
            </p:txBody>
          </p:sp>
        </mc:Choice>
        <mc:Fallback>
          <p:sp>
            <p:nvSpPr>
              <p:cNvPr id="7" name="文字方塊 6">
                <a:extLst>
                  <a:ext uri="{FF2B5EF4-FFF2-40B4-BE49-F238E27FC236}">
                    <a16:creationId xmlns:a16="http://schemas.microsoft.com/office/drawing/2014/main" id="{E9B2592F-C191-4E5C-9331-1A5AFFF94F3F}"/>
                  </a:ext>
                </a:extLst>
              </p:cNvPr>
              <p:cNvSpPr txBox="1">
                <a:spLocks noRot="1" noChangeAspect="1" noMove="1" noResize="1" noEditPoints="1" noAdjustHandles="1" noChangeArrowheads="1" noChangeShapeType="1" noTextEdit="1"/>
              </p:cNvSpPr>
              <p:nvPr/>
            </p:nvSpPr>
            <p:spPr>
              <a:xfrm>
                <a:off x="7392791" y="2200297"/>
                <a:ext cx="1141328" cy="461665"/>
              </a:xfrm>
              <a:prstGeom prst="rect">
                <a:avLst/>
              </a:prstGeom>
              <a:blipFill>
                <a:blip r:embed="rId4"/>
                <a:stretch>
                  <a:fillRect t="-5263" r="-14439" b="-105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圓角 7">
                <a:extLst>
                  <a:ext uri="{FF2B5EF4-FFF2-40B4-BE49-F238E27FC236}">
                    <a16:creationId xmlns:a16="http://schemas.microsoft.com/office/drawing/2014/main" id="{9C6E1071-C38C-4E07-89AF-A5D7D9915E1D}"/>
                  </a:ext>
                </a:extLst>
              </p:cNvPr>
              <p:cNvSpPr/>
              <p:nvPr/>
            </p:nvSpPr>
            <p:spPr>
              <a:xfrm>
                <a:off x="3027537" y="1803628"/>
                <a:ext cx="1500863" cy="126817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Network</a:t>
                </a:r>
              </a:p>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oMath>
                  </m:oMathPara>
                </a14:m>
                <a:endParaRPr lang="zh-TW" altLang="en-US" sz="2400" dirty="0"/>
              </a:p>
            </p:txBody>
          </p:sp>
        </mc:Choice>
        <mc:Fallback xmlns="">
          <p:sp>
            <p:nvSpPr>
              <p:cNvPr id="8" name="矩形: 圓角 7">
                <a:extLst>
                  <a:ext uri="{FF2B5EF4-FFF2-40B4-BE49-F238E27FC236}">
                    <a16:creationId xmlns:a16="http://schemas.microsoft.com/office/drawing/2014/main" id="{9C6E1071-C38C-4E07-89AF-A5D7D9915E1D}"/>
                  </a:ext>
                </a:extLst>
              </p:cNvPr>
              <p:cNvSpPr>
                <a:spLocks noRot="1" noChangeAspect="1" noMove="1" noResize="1" noEditPoints="1" noAdjustHandles="1" noChangeArrowheads="1" noChangeShapeType="1" noTextEdit="1"/>
              </p:cNvSpPr>
              <p:nvPr/>
            </p:nvSpPr>
            <p:spPr>
              <a:xfrm>
                <a:off x="3027537" y="1803628"/>
                <a:ext cx="1500863" cy="1268173"/>
              </a:xfrm>
              <a:prstGeom prst="roundRect">
                <a:avLst/>
              </a:prstGeom>
              <a:blipFill>
                <a:blip r:embed="rId5"/>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153AD21E-BF87-4B6E-AA71-F7942B62A3FA}"/>
              </a:ext>
            </a:extLst>
          </p:cNvPr>
          <p:cNvCxnSpPr>
            <a:cxnSpLocks/>
          </p:cNvCxnSpPr>
          <p:nvPr/>
        </p:nvCxnSpPr>
        <p:spPr>
          <a:xfrm>
            <a:off x="4509925" y="2437714"/>
            <a:ext cx="4964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圖片 10" descr="一張含有 貓, 動物, 哺乳類, 橙色 的圖片&#10;&#10;自動產生的描述">
            <a:extLst>
              <a:ext uri="{FF2B5EF4-FFF2-40B4-BE49-F238E27FC236}">
                <a16:creationId xmlns:a16="http://schemas.microsoft.com/office/drawing/2014/main" id="{3C2D9C6F-4E93-458A-B809-C523D69A82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091" y="1754207"/>
            <a:ext cx="1378123" cy="1330602"/>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EE83E71F-3147-4B35-BFBC-C440F63F3699}"/>
                  </a:ext>
                </a:extLst>
              </p:cNvPr>
              <p:cNvSpPr txBox="1"/>
              <p:nvPr/>
            </p:nvSpPr>
            <p:spPr>
              <a:xfrm>
                <a:off x="477055" y="2177967"/>
                <a:ext cx="808382"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oMath>
                  </m:oMathPara>
                </a14:m>
                <a:endParaRPr lang="zh-TW" altLang="en-US" sz="2400" b="1" dirty="0"/>
              </a:p>
            </p:txBody>
          </p:sp>
        </mc:Choice>
        <mc:Fallback xmlns="">
          <p:sp>
            <p:nvSpPr>
              <p:cNvPr id="12" name="文字方塊 11">
                <a:extLst>
                  <a:ext uri="{FF2B5EF4-FFF2-40B4-BE49-F238E27FC236}">
                    <a16:creationId xmlns:a16="http://schemas.microsoft.com/office/drawing/2014/main" id="{EE83E71F-3147-4B35-BFBC-C440F63F3699}"/>
                  </a:ext>
                </a:extLst>
              </p:cNvPr>
              <p:cNvSpPr txBox="1">
                <a:spLocks noRot="1" noChangeAspect="1" noMove="1" noResize="1" noEditPoints="1" noAdjustHandles="1" noChangeArrowheads="1" noChangeShapeType="1" noTextEdit="1"/>
              </p:cNvSpPr>
              <p:nvPr/>
            </p:nvSpPr>
            <p:spPr>
              <a:xfrm>
                <a:off x="477055" y="2177967"/>
                <a:ext cx="808382" cy="470000"/>
              </a:xfrm>
              <a:prstGeom prst="rect">
                <a:avLst/>
              </a:prstGeom>
              <a:blipFill>
                <a:blip r:embed="rId7"/>
                <a:stretch>
                  <a:fillRect/>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906A4473-7168-4314-AA45-CA668F7E8139}"/>
              </a:ext>
            </a:extLst>
          </p:cNvPr>
          <p:cNvCxnSpPr>
            <a:cxnSpLocks/>
          </p:cNvCxnSpPr>
          <p:nvPr/>
        </p:nvCxnSpPr>
        <p:spPr>
          <a:xfrm flipV="1">
            <a:off x="2422274" y="2419508"/>
            <a:ext cx="605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6AF9BD-3B72-456C-87A1-200E08228C26}"/>
                  </a:ext>
                </a:extLst>
              </p:cNvPr>
              <p:cNvSpPr/>
              <p:nvPr/>
            </p:nvSpPr>
            <p:spPr>
              <a:xfrm>
                <a:off x="607671" y="3140027"/>
                <a:ext cx="4315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rPr>
                        <m:t>𝒙</m:t>
                      </m:r>
                    </m:oMath>
                  </m:oMathPara>
                </a14:m>
                <a:endParaRPr lang="zh-TW" altLang="en-US" sz="2400" b="1" dirty="0"/>
              </a:p>
            </p:txBody>
          </p:sp>
        </mc:Choice>
        <mc:Fallback xmlns="">
          <p:sp>
            <p:nvSpPr>
              <p:cNvPr id="21" name="矩形 20">
                <a:extLst>
                  <a:ext uri="{FF2B5EF4-FFF2-40B4-BE49-F238E27FC236}">
                    <a16:creationId xmlns:a16="http://schemas.microsoft.com/office/drawing/2014/main" id="{856AF9BD-3B72-456C-87A1-200E08228C26}"/>
                  </a:ext>
                </a:extLst>
              </p:cNvPr>
              <p:cNvSpPr>
                <a:spLocks noRot="1" noChangeAspect="1" noMove="1" noResize="1" noEditPoints="1" noAdjustHandles="1" noChangeArrowheads="1" noChangeShapeType="1" noTextEdit="1"/>
              </p:cNvSpPr>
              <p:nvPr/>
            </p:nvSpPr>
            <p:spPr>
              <a:xfrm>
                <a:off x="607671" y="3140027"/>
                <a:ext cx="431528" cy="461665"/>
              </a:xfrm>
              <a:prstGeom prst="rect">
                <a:avLst/>
              </a:prstGeom>
              <a:blipFill>
                <a:blip r:embed="rId8"/>
                <a:stretch>
                  <a:fillRect/>
                </a:stretch>
              </a:blipFill>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BBF99711-11C4-4D67-87E8-A0370BD2EAD1}"/>
              </a:ext>
            </a:extLst>
          </p:cNvPr>
          <p:cNvSpPr txBox="1"/>
          <p:nvPr/>
        </p:nvSpPr>
        <p:spPr>
          <a:xfrm>
            <a:off x="-126565" y="2658174"/>
            <a:ext cx="1087655" cy="461665"/>
          </a:xfrm>
          <a:prstGeom prst="rect">
            <a:avLst/>
          </a:prstGeom>
          <a:noFill/>
        </p:spPr>
        <p:txBody>
          <a:bodyPr wrap="square" rtlCol="0">
            <a:spAutoFit/>
          </a:bodyPr>
          <a:lstStyle/>
          <a:p>
            <a:pPr algn="ctr"/>
            <a:r>
              <a:rPr lang="en-US" altLang="zh-TW" sz="2400" dirty="0">
                <a:solidFill>
                  <a:srgbClr val="0000FF"/>
                </a:solidFill>
              </a:rPr>
              <a:t>close</a:t>
            </a:r>
            <a:endParaRPr lang="zh-TW" altLang="en-US" sz="2400" dirty="0">
              <a:solidFill>
                <a:srgbClr val="0000FF"/>
              </a:solidFill>
            </a:endParaRPr>
          </a:p>
        </p:txBody>
      </p:sp>
      <p:sp>
        <p:nvSpPr>
          <p:cNvPr id="23" name="文字方塊 22">
            <a:extLst>
              <a:ext uri="{FF2B5EF4-FFF2-40B4-BE49-F238E27FC236}">
                <a16:creationId xmlns:a16="http://schemas.microsoft.com/office/drawing/2014/main" id="{734BF60D-7628-4B4D-99B6-0BACECE15EC2}"/>
              </a:ext>
            </a:extLst>
          </p:cNvPr>
          <p:cNvSpPr txBox="1"/>
          <p:nvPr/>
        </p:nvSpPr>
        <p:spPr>
          <a:xfrm>
            <a:off x="6554183" y="2478154"/>
            <a:ext cx="1087655" cy="461665"/>
          </a:xfrm>
          <a:prstGeom prst="rect">
            <a:avLst/>
          </a:prstGeom>
          <a:noFill/>
        </p:spPr>
        <p:txBody>
          <a:bodyPr wrap="square" rtlCol="0">
            <a:spAutoFit/>
          </a:bodyPr>
          <a:lstStyle/>
          <a:p>
            <a:pPr algn="ctr"/>
            <a:r>
              <a:rPr lang="en-US" altLang="zh-TW" sz="2400" dirty="0">
                <a:solidFill>
                  <a:srgbClr val="FF0000"/>
                </a:solidFill>
              </a:rPr>
              <a:t>far</a:t>
            </a:r>
            <a:endParaRPr lang="zh-TW" altLang="en-US" sz="2400" dirty="0">
              <a:solidFill>
                <a:srgbClr val="FF0000"/>
              </a:solidFill>
            </a:endParaRPr>
          </a:p>
        </p:txBody>
      </p:sp>
      <p:cxnSp>
        <p:nvCxnSpPr>
          <p:cNvPr id="24" name="直線單箭頭接點 23">
            <a:extLst>
              <a:ext uri="{FF2B5EF4-FFF2-40B4-BE49-F238E27FC236}">
                <a16:creationId xmlns:a16="http://schemas.microsoft.com/office/drawing/2014/main" id="{D8D02F14-97A0-4E69-B63F-705A5C523B99}"/>
              </a:ext>
            </a:extLst>
          </p:cNvPr>
          <p:cNvCxnSpPr>
            <a:cxnSpLocks/>
          </p:cNvCxnSpPr>
          <p:nvPr/>
        </p:nvCxnSpPr>
        <p:spPr>
          <a:xfrm flipV="1">
            <a:off x="6651101" y="2565786"/>
            <a:ext cx="1090979" cy="669994"/>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文字方塊 30">
                <a:extLst>
                  <a:ext uri="{FF2B5EF4-FFF2-40B4-BE49-F238E27FC236}">
                    <a16:creationId xmlns:a16="http://schemas.microsoft.com/office/drawing/2014/main" id="{3FFF988E-7061-4D54-8FDA-944964EB9805}"/>
                  </a:ext>
                </a:extLst>
              </p:cNvPr>
              <p:cNvSpPr txBox="1"/>
              <p:nvPr/>
            </p:nvSpPr>
            <p:spPr>
              <a:xfrm>
                <a:off x="7793211" y="3158724"/>
                <a:ext cx="1141328" cy="4718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𝒚</m:t>
                          </m:r>
                        </m:e>
                        <m:sup>
                          <m:r>
                            <a:rPr lang="en-US" altLang="zh-TW" sz="2400" b="1" i="1" smtClean="0">
                              <a:latin typeface="Cambria Math" panose="02040503050406030204" pitchFamily="18" charset="0"/>
                            </a:rPr>
                            <m:t>𝒕𝒂𝒓𝒈𝒆𝒕</m:t>
                          </m:r>
                        </m:sup>
                      </m:sSup>
                    </m:oMath>
                  </m:oMathPara>
                </a14:m>
                <a:endParaRPr lang="zh-TW" altLang="en-US" sz="2400" b="1" dirty="0"/>
              </a:p>
            </p:txBody>
          </p:sp>
        </mc:Choice>
        <mc:Fallback>
          <p:sp>
            <p:nvSpPr>
              <p:cNvPr id="31" name="文字方塊 30">
                <a:extLst>
                  <a:ext uri="{FF2B5EF4-FFF2-40B4-BE49-F238E27FC236}">
                    <a16:creationId xmlns:a16="http://schemas.microsoft.com/office/drawing/2014/main" id="{3FFF988E-7061-4D54-8FDA-944964EB9805}"/>
                  </a:ext>
                </a:extLst>
              </p:cNvPr>
              <p:cNvSpPr txBox="1">
                <a:spLocks noRot="1" noChangeAspect="1" noMove="1" noResize="1" noEditPoints="1" noAdjustHandles="1" noChangeArrowheads="1" noChangeShapeType="1" noTextEdit="1"/>
              </p:cNvSpPr>
              <p:nvPr/>
            </p:nvSpPr>
            <p:spPr>
              <a:xfrm>
                <a:off x="7793211" y="3158724"/>
                <a:ext cx="1141328" cy="471860"/>
              </a:xfrm>
              <a:prstGeom prst="rect">
                <a:avLst/>
              </a:prstGeom>
              <a:blipFill>
                <a:blip r:embed="rId9"/>
                <a:stretch>
                  <a:fillRect b="-7692"/>
                </a:stretch>
              </a:blipFill>
            </p:spPr>
            <p:txBody>
              <a:bodyPr/>
              <a:lstStyle/>
              <a:p>
                <a:r>
                  <a:rPr lang="zh-TW" altLang="en-US">
                    <a:noFill/>
                  </a:rPr>
                  <a:t> </a:t>
                </a:r>
              </a:p>
            </p:txBody>
          </p:sp>
        </mc:Fallback>
      </mc:AlternateContent>
      <p:cxnSp>
        <p:nvCxnSpPr>
          <p:cNvPr id="32" name="直線單箭頭接點 31">
            <a:extLst>
              <a:ext uri="{FF2B5EF4-FFF2-40B4-BE49-F238E27FC236}">
                <a16:creationId xmlns:a16="http://schemas.microsoft.com/office/drawing/2014/main" id="{9FA20360-FAB3-432F-AA1D-8C55D67DD9BB}"/>
              </a:ext>
            </a:extLst>
          </p:cNvPr>
          <p:cNvCxnSpPr>
            <a:cxnSpLocks/>
          </p:cNvCxnSpPr>
          <p:nvPr/>
        </p:nvCxnSpPr>
        <p:spPr>
          <a:xfrm>
            <a:off x="6654425" y="3414402"/>
            <a:ext cx="1087655" cy="0"/>
          </a:xfrm>
          <a:prstGeom prst="straightConnector1">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AF93E834-17E7-417C-A2BB-FCDBED8EF043}"/>
              </a:ext>
            </a:extLst>
          </p:cNvPr>
          <p:cNvSpPr txBox="1"/>
          <p:nvPr/>
        </p:nvSpPr>
        <p:spPr>
          <a:xfrm>
            <a:off x="6646386" y="3423258"/>
            <a:ext cx="1087655" cy="461665"/>
          </a:xfrm>
          <a:prstGeom prst="rect">
            <a:avLst/>
          </a:prstGeom>
          <a:noFill/>
        </p:spPr>
        <p:txBody>
          <a:bodyPr wrap="square" rtlCol="0">
            <a:spAutoFit/>
          </a:bodyPr>
          <a:lstStyle/>
          <a:p>
            <a:pPr algn="ctr"/>
            <a:r>
              <a:rPr lang="en-US" altLang="zh-TW" sz="2400" dirty="0">
                <a:solidFill>
                  <a:srgbClr val="0000FF"/>
                </a:solidFill>
              </a:rPr>
              <a:t>close</a:t>
            </a:r>
            <a:endParaRPr lang="zh-TW" altLang="en-US" sz="2400" dirty="0">
              <a:solidFill>
                <a:srgbClr val="0000FF"/>
              </a:solidFill>
            </a:endParaRPr>
          </a:p>
        </p:txBody>
      </p:sp>
      <p:cxnSp>
        <p:nvCxnSpPr>
          <p:cNvPr id="39" name="直線單箭頭接點 38">
            <a:extLst>
              <a:ext uri="{FF2B5EF4-FFF2-40B4-BE49-F238E27FC236}">
                <a16:creationId xmlns:a16="http://schemas.microsoft.com/office/drawing/2014/main" id="{9C055503-1CA8-4286-A931-5E00962F494E}"/>
              </a:ext>
            </a:extLst>
          </p:cNvPr>
          <p:cNvCxnSpPr>
            <a:cxnSpLocks/>
          </p:cNvCxnSpPr>
          <p:nvPr/>
        </p:nvCxnSpPr>
        <p:spPr>
          <a:xfrm>
            <a:off x="816592" y="2619250"/>
            <a:ext cx="1" cy="555460"/>
          </a:xfrm>
          <a:prstGeom prst="straightConnector1">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0D987FA3-EAE4-42F9-B736-CA4369248188}"/>
              </a:ext>
            </a:extLst>
          </p:cNvPr>
          <p:cNvSpPr/>
          <p:nvPr/>
        </p:nvSpPr>
        <p:spPr>
          <a:xfrm>
            <a:off x="1205649" y="2868381"/>
            <a:ext cx="1188733" cy="10301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800" dirty="0"/>
              <a:t>?</a:t>
            </a:r>
            <a:endParaRPr lang="zh-TW" altLang="en-US" sz="2800" dirty="0"/>
          </a:p>
        </p:txBody>
      </p:sp>
      <p:cxnSp>
        <p:nvCxnSpPr>
          <p:cNvPr id="43" name="直線單箭頭接點 42">
            <a:extLst>
              <a:ext uri="{FF2B5EF4-FFF2-40B4-BE49-F238E27FC236}">
                <a16:creationId xmlns:a16="http://schemas.microsoft.com/office/drawing/2014/main" id="{2FC4B34B-0235-4649-AD5A-0245D8D2E898}"/>
              </a:ext>
            </a:extLst>
          </p:cNvPr>
          <p:cNvCxnSpPr>
            <a:cxnSpLocks/>
          </p:cNvCxnSpPr>
          <p:nvPr/>
        </p:nvCxnSpPr>
        <p:spPr>
          <a:xfrm flipV="1">
            <a:off x="2422274" y="2537319"/>
            <a:ext cx="585186" cy="9061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F11130C4-2C19-49EE-AF24-78EEF416D853}"/>
              </a:ext>
            </a:extLst>
          </p:cNvPr>
          <p:cNvCxnSpPr>
            <a:cxnSpLocks/>
          </p:cNvCxnSpPr>
          <p:nvPr/>
        </p:nvCxnSpPr>
        <p:spPr>
          <a:xfrm>
            <a:off x="4497660" y="2537319"/>
            <a:ext cx="471458" cy="9061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1D2F90F0-73AE-4455-9D08-5CE1B5CDF5AE}"/>
              </a:ext>
            </a:extLst>
          </p:cNvPr>
          <p:cNvGrpSpPr/>
          <p:nvPr/>
        </p:nvGrpSpPr>
        <p:grpSpPr>
          <a:xfrm>
            <a:off x="4929781" y="752714"/>
            <a:ext cx="1812973" cy="1237797"/>
            <a:chOff x="6789071" y="1538480"/>
            <a:chExt cx="1812973" cy="1237797"/>
          </a:xfrm>
        </p:grpSpPr>
        <p:grpSp>
          <p:nvGrpSpPr>
            <p:cNvPr id="41" name="群組 40">
              <a:extLst>
                <a:ext uri="{FF2B5EF4-FFF2-40B4-BE49-F238E27FC236}">
                  <a16:creationId xmlns:a16="http://schemas.microsoft.com/office/drawing/2014/main" id="{F7BB1748-22B5-4051-A82B-D76656B9341A}"/>
                </a:ext>
              </a:extLst>
            </p:cNvPr>
            <p:cNvGrpSpPr/>
            <p:nvPr/>
          </p:nvGrpSpPr>
          <p:grpSpPr>
            <a:xfrm>
              <a:off x="6820807" y="1886242"/>
              <a:ext cx="1669143" cy="890035"/>
              <a:chOff x="6846207" y="1944540"/>
              <a:chExt cx="1669143" cy="890035"/>
            </a:xfrm>
          </p:grpSpPr>
          <p:sp>
            <p:nvSpPr>
              <p:cNvPr id="48" name="矩形 47">
                <a:extLst>
                  <a:ext uri="{FF2B5EF4-FFF2-40B4-BE49-F238E27FC236}">
                    <a16:creationId xmlns:a16="http://schemas.microsoft.com/office/drawing/2014/main" id="{E58405B8-C36E-49AD-8ADD-F01B597A1485}"/>
                  </a:ext>
                </a:extLst>
              </p:cNvPr>
              <p:cNvSpPr/>
              <p:nvPr/>
            </p:nvSpPr>
            <p:spPr>
              <a:xfrm>
                <a:off x="7099738" y="2657363"/>
                <a:ext cx="261257" cy="17651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48">
                <a:extLst>
                  <a:ext uri="{FF2B5EF4-FFF2-40B4-BE49-F238E27FC236}">
                    <a16:creationId xmlns:a16="http://schemas.microsoft.com/office/drawing/2014/main" id="{528C4E8F-6D5D-4329-9FE7-85981B4A87C4}"/>
                  </a:ext>
                </a:extLst>
              </p:cNvPr>
              <p:cNvSpPr/>
              <p:nvPr/>
            </p:nvSpPr>
            <p:spPr>
              <a:xfrm>
                <a:off x="7573235" y="1944540"/>
                <a:ext cx="261257" cy="8842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49">
                <a:extLst>
                  <a:ext uri="{FF2B5EF4-FFF2-40B4-BE49-F238E27FC236}">
                    <a16:creationId xmlns:a16="http://schemas.microsoft.com/office/drawing/2014/main" id="{99993B37-33A0-416F-94E4-42DEC33AA7A2}"/>
                  </a:ext>
                </a:extLst>
              </p:cNvPr>
              <p:cNvSpPr/>
              <p:nvPr/>
            </p:nvSpPr>
            <p:spPr>
              <a:xfrm>
                <a:off x="8043150" y="2757872"/>
                <a:ext cx="261257" cy="760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1" name="直線接點 50">
                <a:extLst>
                  <a:ext uri="{FF2B5EF4-FFF2-40B4-BE49-F238E27FC236}">
                    <a16:creationId xmlns:a16="http://schemas.microsoft.com/office/drawing/2014/main" id="{28D8C981-F0D3-4242-A558-92CD0DF1695E}"/>
                  </a:ext>
                </a:extLst>
              </p:cNvPr>
              <p:cNvCxnSpPr>
                <a:cxnSpLocks/>
              </p:cNvCxnSpPr>
              <p:nvPr/>
            </p:nvCxnSpPr>
            <p:spPr>
              <a:xfrm>
                <a:off x="6846207" y="2834575"/>
                <a:ext cx="16691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文字方塊 43">
              <a:extLst>
                <a:ext uri="{FF2B5EF4-FFF2-40B4-BE49-F238E27FC236}">
                  <a16:creationId xmlns:a16="http://schemas.microsoft.com/office/drawing/2014/main" id="{2EEA597E-CB4E-4405-961F-FCF454E11607}"/>
                </a:ext>
              </a:extLst>
            </p:cNvPr>
            <p:cNvSpPr txBox="1"/>
            <p:nvPr/>
          </p:nvSpPr>
          <p:spPr>
            <a:xfrm>
              <a:off x="6789071" y="2237187"/>
              <a:ext cx="863043"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3425C0CE-6D75-48B6-B126-48BD93AF7A45}"/>
                </a:ext>
              </a:extLst>
            </p:cNvPr>
            <p:cNvSpPr txBox="1"/>
            <p:nvPr/>
          </p:nvSpPr>
          <p:spPr>
            <a:xfrm>
              <a:off x="7260479" y="1538480"/>
              <a:ext cx="863043"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9F24E3B6-FA97-4B8C-88CE-51E20FBECE30}"/>
                </a:ext>
              </a:extLst>
            </p:cNvPr>
            <p:cNvSpPr txBox="1"/>
            <p:nvPr/>
          </p:nvSpPr>
          <p:spPr>
            <a:xfrm>
              <a:off x="7739001" y="2350274"/>
              <a:ext cx="863043"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fish</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9" name="群組 18">
            <a:extLst>
              <a:ext uri="{FF2B5EF4-FFF2-40B4-BE49-F238E27FC236}">
                <a16:creationId xmlns:a16="http://schemas.microsoft.com/office/drawing/2014/main" id="{5CC04168-D6B4-49F7-B547-5BFF4A8791C1}"/>
              </a:ext>
            </a:extLst>
          </p:cNvPr>
          <p:cNvGrpSpPr/>
          <p:nvPr/>
        </p:nvGrpSpPr>
        <p:grpSpPr>
          <a:xfrm>
            <a:off x="7113220" y="558740"/>
            <a:ext cx="1669143" cy="1438142"/>
            <a:chOff x="7200304" y="253941"/>
            <a:chExt cx="1669143" cy="1438142"/>
          </a:xfrm>
        </p:grpSpPr>
        <p:sp>
          <p:nvSpPr>
            <p:cNvPr id="58" name="矩形 57">
              <a:extLst>
                <a:ext uri="{FF2B5EF4-FFF2-40B4-BE49-F238E27FC236}">
                  <a16:creationId xmlns:a16="http://schemas.microsoft.com/office/drawing/2014/main" id="{D84166AD-9396-43F7-8BCE-E3AED2A65C5B}"/>
                </a:ext>
              </a:extLst>
            </p:cNvPr>
            <p:cNvSpPr/>
            <p:nvPr/>
          </p:nvSpPr>
          <p:spPr>
            <a:xfrm>
              <a:off x="7927332" y="598851"/>
              <a:ext cx="261257" cy="108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0" name="直線接點 59">
              <a:extLst>
                <a:ext uri="{FF2B5EF4-FFF2-40B4-BE49-F238E27FC236}">
                  <a16:creationId xmlns:a16="http://schemas.microsoft.com/office/drawing/2014/main" id="{0A20AF53-4074-4F7A-BA23-9D00A12E6B58}"/>
                </a:ext>
              </a:extLst>
            </p:cNvPr>
            <p:cNvCxnSpPr>
              <a:cxnSpLocks/>
            </p:cNvCxnSpPr>
            <p:nvPr/>
          </p:nvCxnSpPr>
          <p:spPr>
            <a:xfrm>
              <a:off x="7200304" y="1692083"/>
              <a:ext cx="16691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文字方塊 54">
              <a:extLst>
                <a:ext uri="{FF2B5EF4-FFF2-40B4-BE49-F238E27FC236}">
                  <a16:creationId xmlns:a16="http://schemas.microsoft.com/office/drawing/2014/main" id="{93DA129E-B6FF-4CB9-9005-6B7FA95B550F}"/>
                </a:ext>
              </a:extLst>
            </p:cNvPr>
            <p:cNvSpPr txBox="1"/>
            <p:nvPr/>
          </p:nvSpPr>
          <p:spPr>
            <a:xfrm>
              <a:off x="7619017" y="253941"/>
              <a:ext cx="863043"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61" name="文字方塊 60">
            <a:extLst>
              <a:ext uri="{FF2B5EF4-FFF2-40B4-BE49-F238E27FC236}">
                <a16:creationId xmlns:a16="http://schemas.microsoft.com/office/drawing/2014/main" id="{8FB61817-8673-491E-8860-18468CC9594F}"/>
              </a:ext>
            </a:extLst>
          </p:cNvPr>
          <p:cNvSpPr txBox="1"/>
          <p:nvPr/>
        </p:nvSpPr>
        <p:spPr>
          <a:xfrm>
            <a:off x="169784" y="4200033"/>
            <a:ext cx="2666155" cy="461665"/>
          </a:xfrm>
          <a:prstGeom prst="rect">
            <a:avLst/>
          </a:prstGeom>
          <a:noFill/>
        </p:spPr>
        <p:txBody>
          <a:bodyPr wrap="square" rtlCol="0">
            <a:spAutoFit/>
          </a:bodyPr>
          <a:lstStyle/>
          <a:p>
            <a:pPr algn="r"/>
            <a:r>
              <a:rPr lang="en-US" altLang="zh-TW" sz="2400" b="1" i="1" u="sng" dirty="0"/>
              <a:t>Non-targeted</a:t>
            </a:r>
            <a:endParaRPr lang="zh-TW" altLang="en-US" sz="2400" b="1" i="1" u="sng" dirty="0"/>
          </a:p>
        </p:txBody>
      </p:sp>
      <p:sp>
        <p:nvSpPr>
          <p:cNvPr id="62" name="文字方塊 61">
            <a:extLst>
              <a:ext uri="{FF2B5EF4-FFF2-40B4-BE49-F238E27FC236}">
                <a16:creationId xmlns:a16="http://schemas.microsoft.com/office/drawing/2014/main" id="{3BCF1BFB-42A6-48C7-8D7A-E31F1149EF5A}"/>
              </a:ext>
            </a:extLst>
          </p:cNvPr>
          <p:cNvSpPr txBox="1"/>
          <p:nvPr/>
        </p:nvSpPr>
        <p:spPr>
          <a:xfrm>
            <a:off x="695609" y="6064508"/>
            <a:ext cx="2148114" cy="461665"/>
          </a:xfrm>
          <a:prstGeom prst="rect">
            <a:avLst/>
          </a:prstGeom>
          <a:noFill/>
        </p:spPr>
        <p:txBody>
          <a:bodyPr wrap="square" rtlCol="0">
            <a:spAutoFit/>
          </a:bodyPr>
          <a:lstStyle/>
          <a:p>
            <a:pPr algn="r"/>
            <a:r>
              <a:rPr lang="en-US" altLang="zh-TW" sz="2400" b="1" i="1" u="sng" dirty="0"/>
              <a:t>Targeted</a:t>
            </a:r>
            <a:endParaRPr lang="zh-TW" altLang="en-US" sz="2400" b="1" i="1" u="sng" dirty="0"/>
          </a:p>
        </p:txBody>
      </p:sp>
      <mc:AlternateContent xmlns:mc="http://schemas.openxmlformats.org/markup-compatibility/2006">
        <mc:Choice xmlns:a14="http://schemas.microsoft.com/office/drawing/2010/main" Requires="a14">
          <p:sp>
            <p:nvSpPr>
              <p:cNvPr id="25" name="文字方塊 24">
                <a:extLst>
                  <a:ext uri="{FF2B5EF4-FFF2-40B4-BE49-F238E27FC236}">
                    <a16:creationId xmlns:a16="http://schemas.microsoft.com/office/drawing/2014/main" id="{4333EA5F-0649-4D3C-8C80-1AE1FD19F304}"/>
                  </a:ext>
                </a:extLst>
              </p:cNvPr>
              <p:cNvSpPr txBox="1"/>
              <p:nvPr/>
            </p:nvSpPr>
            <p:spPr>
              <a:xfrm>
                <a:off x="5092084" y="2237538"/>
                <a:ext cx="1559017"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𝒚</m:t>
                          </m:r>
                        </m:e>
                        <m:sup>
                          <m:r>
                            <a:rPr lang="en-US" altLang="zh-TW" sz="2400" b="1" i="1" smtClean="0">
                              <a:latin typeface="Cambria Math" panose="02040503050406030204" pitchFamily="18" charset="0"/>
                            </a:rPr>
                            <m:t>𝟎</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r>
                        <a:rPr lang="en-US" altLang="zh-TW" sz="2400" b="0" i="1" smtClean="0">
                          <a:latin typeface="Cambria Math" panose="02040503050406030204" pitchFamily="18" charset="0"/>
                        </a:rPr>
                        <m:t>(</m:t>
                      </m:r>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𝒙</m:t>
                          </m:r>
                        </m:e>
                        <m:sup>
                          <m:r>
                            <a:rPr lang="en-US" altLang="zh-TW" sz="2400" b="1" i="1" smtClean="0">
                              <a:latin typeface="Cambria Math" panose="02040503050406030204" pitchFamily="18" charset="0"/>
                            </a:rPr>
                            <m:t>𝟎</m:t>
                          </m:r>
                        </m:sup>
                      </m:sSup>
                      <m:r>
                        <a:rPr lang="en-US" altLang="zh-TW" sz="2400" b="0" i="1" smtClean="0">
                          <a:latin typeface="Cambria Math" panose="02040503050406030204" pitchFamily="18" charset="0"/>
                        </a:rPr>
                        <m:t>)</m:t>
                      </m:r>
                    </m:oMath>
                  </m:oMathPara>
                </a14:m>
                <a:endParaRPr lang="zh-TW" altLang="en-US" sz="2400" dirty="0"/>
              </a:p>
            </p:txBody>
          </p:sp>
        </mc:Choice>
        <mc:Fallback>
          <p:sp>
            <p:nvSpPr>
              <p:cNvPr id="25" name="文字方塊 24">
                <a:extLst>
                  <a:ext uri="{FF2B5EF4-FFF2-40B4-BE49-F238E27FC236}">
                    <a16:creationId xmlns:a16="http://schemas.microsoft.com/office/drawing/2014/main" id="{4333EA5F-0649-4D3C-8C80-1AE1FD19F304}"/>
                  </a:ext>
                </a:extLst>
              </p:cNvPr>
              <p:cNvSpPr txBox="1">
                <a:spLocks noRot="1" noChangeAspect="1" noMove="1" noResize="1" noEditPoints="1" noAdjustHandles="1" noChangeArrowheads="1" noChangeShapeType="1" noTextEdit="1"/>
              </p:cNvSpPr>
              <p:nvPr/>
            </p:nvSpPr>
            <p:spPr>
              <a:xfrm>
                <a:off x="5092084" y="2237538"/>
                <a:ext cx="1559017" cy="377667"/>
              </a:xfrm>
              <a:prstGeom prst="rect">
                <a:avLst/>
              </a:prstGeom>
              <a:blipFill>
                <a:blip r:embed="rId10"/>
                <a:stretch>
                  <a:fillRect l="-4297" t="-1613" r="-7031" b="-3548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3" name="文字方塊 62">
                <a:extLst>
                  <a:ext uri="{FF2B5EF4-FFF2-40B4-BE49-F238E27FC236}">
                    <a16:creationId xmlns:a16="http://schemas.microsoft.com/office/drawing/2014/main" id="{EAEF9986-A8AA-424E-9B51-507F784ECD0D}"/>
                  </a:ext>
                </a:extLst>
              </p:cNvPr>
              <p:cNvSpPr txBox="1"/>
              <p:nvPr/>
            </p:nvSpPr>
            <p:spPr>
              <a:xfrm>
                <a:off x="5140434" y="3209584"/>
                <a:ext cx="12592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rPr>
                        <m:t>𝒚</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r>
                        <a:rPr lang="en-US" altLang="zh-TW" sz="2400" b="0" i="1" smtClean="0">
                          <a:latin typeface="Cambria Math" panose="02040503050406030204" pitchFamily="18" charset="0"/>
                        </a:rPr>
                        <m:t>(</m:t>
                      </m:r>
                      <m:r>
                        <a:rPr lang="en-US" altLang="zh-TW" sz="2400" b="1" i="1" smtClean="0">
                          <a:latin typeface="Cambria Math" panose="02040503050406030204" pitchFamily="18" charset="0"/>
                        </a:rPr>
                        <m:t>𝒙</m:t>
                      </m:r>
                      <m:r>
                        <a:rPr lang="en-US" altLang="zh-TW" sz="2400" b="0" i="1" smtClean="0">
                          <a:latin typeface="Cambria Math" panose="02040503050406030204" pitchFamily="18" charset="0"/>
                        </a:rPr>
                        <m:t>)</m:t>
                      </m:r>
                    </m:oMath>
                  </m:oMathPara>
                </a14:m>
                <a:endParaRPr lang="zh-TW" altLang="en-US" sz="2400" dirty="0"/>
              </a:p>
            </p:txBody>
          </p:sp>
        </mc:Choice>
        <mc:Fallback>
          <p:sp>
            <p:nvSpPr>
              <p:cNvPr id="63" name="文字方塊 62">
                <a:extLst>
                  <a:ext uri="{FF2B5EF4-FFF2-40B4-BE49-F238E27FC236}">
                    <a16:creationId xmlns:a16="http://schemas.microsoft.com/office/drawing/2014/main" id="{EAEF9986-A8AA-424E-9B51-507F784ECD0D}"/>
                  </a:ext>
                </a:extLst>
              </p:cNvPr>
              <p:cNvSpPr txBox="1">
                <a:spLocks noRot="1" noChangeAspect="1" noMove="1" noResize="1" noEditPoints="1" noAdjustHandles="1" noChangeArrowheads="1" noChangeShapeType="1" noTextEdit="1"/>
              </p:cNvSpPr>
              <p:nvPr/>
            </p:nvSpPr>
            <p:spPr>
              <a:xfrm>
                <a:off x="5140434" y="3209584"/>
                <a:ext cx="1259255" cy="369332"/>
              </a:xfrm>
              <a:prstGeom prst="rect">
                <a:avLst/>
              </a:prstGeom>
              <a:blipFill>
                <a:blip r:embed="rId11"/>
                <a:stretch>
                  <a:fillRect l="-5797" r="-8696" b="-35000"/>
                </a:stretch>
              </a:blipFill>
            </p:spPr>
            <p:txBody>
              <a:bodyPr/>
              <a:lstStyle/>
              <a:p>
                <a:r>
                  <a:rPr lang="zh-TW" altLang="en-US">
                    <a:noFill/>
                  </a:rPr>
                  <a:t> </a:t>
                </a:r>
              </a:p>
            </p:txBody>
          </p:sp>
        </mc:Fallback>
      </mc:AlternateContent>
      <p:sp>
        <p:nvSpPr>
          <p:cNvPr id="27" name="箭號: 向下 26">
            <a:extLst>
              <a:ext uri="{FF2B5EF4-FFF2-40B4-BE49-F238E27FC236}">
                <a16:creationId xmlns:a16="http://schemas.microsoft.com/office/drawing/2014/main" id="{FA54CA43-169E-4299-B4CA-9F2E78F55912}"/>
              </a:ext>
            </a:extLst>
          </p:cNvPr>
          <p:cNvSpPr/>
          <p:nvPr/>
        </p:nvSpPr>
        <p:spPr>
          <a:xfrm>
            <a:off x="5614118" y="520579"/>
            <a:ext cx="423828" cy="2940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箭號: 向下 63">
            <a:extLst>
              <a:ext uri="{FF2B5EF4-FFF2-40B4-BE49-F238E27FC236}">
                <a16:creationId xmlns:a16="http://schemas.microsoft.com/office/drawing/2014/main" id="{4845173E-6081-4565-866D-AAC5657EAFB0}"/>
              </a:ext>
            </a:extLst>
          </p:cNvPr>
          <p:cNvSpPr/>
          <p:nvPr/>
        </p:nvSpPr>
        <p:spPr>
          <a:xfrm flipV="1">
            <a:off x="6080180" y="1298481"/>
            <a:ext cx="423828" cy="2940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A6B01A01-1B3E-4AAA-8C01-EF0A49B71048}"/>
              </a:ext>
            </a:extLst>
          </p:cNvPr>
          <p:cNvSpPr txBox="1"/>
          <p:nvPr/>
        </p:nvSpPr>
        <p:spPr>
          <a:xfrm>
            <a:off x="7737824" y="3548459"/>
            <a:ext cx="1252101" cy="461665"/>
          </a:xfrm>
          <a:prstGeom prst="rect">
            <a:avLst/>
          </a:prstGeom>
          <a:noFill/>
        </p:spPr>
        <p:txBody>
          <a:bodyPr wrap="square" rtlCol="0">
            <a:spAutoFit/>
          </a:bodyPr>
          <a:lstStyle/>
          <a:p>
            <a:r>
              <a:rPr lang="en-US" altLang="zh-TW" sz="2400" dirty="0"/>
              <a:t>e.g., fish</a:t>
            </a:r>
            <a:endParaRPr lang="zh-TW" altLang="en-US" sz="2400" dirty="0"/>
          </a:p>
        </p:txBody>
      </p:sp>
      <p:sp>
        <p:nvSpPr>
          <p:cNvPr id="30" name="文字方塊 29">
            <a:extLst>
              <a:ext uri="{FF2B5EF4-FFF2-40B4-BE49-F238E27FC236}">
                <a16:creationId xmlns:a16="http://schemas.microsoft.com/office/drawing/2014/main" id="{843EBA04-4F34-4F5E-81F5-6EDC01C9F273}"/>
              </a:ext>
            </a:extLst>
          </p:cNvPr>
          <p:cNvSpPr txBox="1"/>
          <p:nvPr/>
        </p:nvSpPr>
        <p:spPr>
          <a:xfrm>
            <a:off x="2821425" y="3056802"/>
            <a:ext cx="1926478" cy="830997"/>
          </a:xfrm>
          <a:prstGeom prst="rect">
            <a:avLst/>
          </a:prstGeom>
          <a:noFill/>
        </p:spPr>
        <p:txBody>
          <a:bodyPr wrap="square" rtlCol="0">
            <a:spAutoFit/>
          </a:bodyPr>
          <a:lstStyle/>
          <a:p>
            <a:pPr algn="ctr"/>
            <a:r>
              <a:rPr lang="en-US" altLang="zh-TW" sz="2400" dirty="0"/>
              <a:t>(parameters are fixed)</a:t>
            </a:r>
            <a:endParaRPr lang="zh-TW" altLang="en-US" sz="2400" dirty="0"/>
          </a:p>
        </p:txBody>
      </p: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D1B3A767-2A06-437B-8DA5-B6BC7EFD47CC}"/>
                  </a:ext>
                </a:extLst>
              </p:cNvPr>
              <p:cNvSpPr txBox="1"/>
              <p:nvPr/>
            </p:nvSpPr>
            <p:spPr>
              <a:xfrm>
                <a:off x="3153511" y="4229466"/>
                <a:ext cx="3613105" cy="681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smtClean="0">
                              <a:latin typeface="Cambria Math" panose="02040503050406030204" pitchFamily="18" charset="0"/>
                            </a:rPr>
                          </m:ctrlPr>
                        </m:sSupPr>
                        <m:e>
                          <m:r>
                            <a:rPr lang="en-US" altLang="zh-TW" sz="2800" b="1" i="1" smtClean="0">
                              <a:latin typeface="Cambria Math" panose="02040503050406030204" pitchFamily="18" charset="0"/>
                            </a:rPr>
                            <m:t>𝒙</m:t>
                          </m:r>
                        </m:e>
                        <m:sup>
                          <m:r>
                            <a:rPr lang="en-US" altLang="zh-TW" sz="2800" b="1"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min</m:t>
                              </m:r>
                            </m:e>
                            <m:lim>
                              <m:r>
                                <a:rPr lang="en-US" altLang="zh-TW" sz="2800" i="1">
                                  <a:latin typeface="Cambria Math" panose="02040503050406030204" pitchFamily="18" charset="0"/>
                                </a:rPr>
                                <m:t>𝑑</m:t>
                              </m:r>
                              <m:d>
                                <m:dPr>
                                  <m:ctrlPr>
                                    <a:rPr lang="en-US" altLang="zh-TW" sz="2800" i="1">
                                      <a:latin typeface="Cambria Math" panose="02040503050406030204" pitchFamily="18" charset="0"/>
                                    </a:rPr>
                                  </m:ctrlPr>
                                </m:dPr>
                                <m:e>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𝟎</m:t>
                                      </m:r>
                                    </m:sup>
                                  </m:sSup>
                                  <m:r>
                                    <a:rPr lang="en-US" altLang="zh-TW" sz="2800" i="1">
                                      <a:latin typeface="Cambria Math" panose="02040503050406030204" pitchFamily="18" charset="0"/>
                                    </a:rPr>
                                    <m:t>,</m:t>
                                  </m:r>
                                  <m:r>
                                    <a:rPr lang="en-US" altLang="zh-TW" sz="2800" b="1" i="1" smtClean="0">
                                      <a:latin typeface="Cambria Math" panose="02040503050406030204" pitchFamily="18" charset="0"/>
                                    </a:rPr>
                                    <m:t>𝒙</m:t>
                                  </m:r>
                                </m:e>
                              </m:d>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𝜀</m:t>
                              </m:r>
                              <m:r>
                                <m:rPr>
                                  <m:nor/>
                                </m:rPr>
                                <a:rPr lang="zh-TW" altLang="en-US" sz="2800" dirty="0"/>
                                <m:t> </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r>
                                <a:rPr lang="en-US" altLang="zh-TW" sz="2800" b="1" i="1" smtClean="0">
                                  <a:latin typeface="Cambria Math" panose="02040503050406030204" pitchFamily="18" charset="0"/>
                                </a:rPr>
                                <m:t>𝒙</m:t>
                              </m:r>
                            </m:e>
                          </m:d>
                        </m:e>
                      </m:func>
                    </m:oMath>
                  </m:oMathPara>
                </a14:m>
                <a:endParaRPr lang="zh-TW" altLang="en-US" sz="2800" dirty="0"/>
              </a:p>
            </p:txBody>
          </p:sp>
        </mc:Choice>
        <mc:Fallback xmlns="">
          <p:sp>
            <p:nvSpPr>
              <p:cNvPr id="66" name="文字方塊 65">
                <a:extLst>
                  <a:ext uri="{FF2B5EF4-FFF2-40B4-BE49-F238E27FC236}">
                    <a16:creationId xmlns:a16="http://schemas.microsoft.com/office/drawing/2014/main" id="{D1B3A767-2A06-437B-8DA5-B6BC7EFD47CC}"/>
                  </a:ext>
                </a:extLst>
              </p:cNvPr>
              <p:cNvSpPr txBox="1">
                <a:spLocks noRot="1" noChangeAspect="1" noMove="1" noResize="1" noEditPoints="1" noAdjustHandles="1" noChangeArrowheads="1" noChangeShapeType="1" noTextEdit="1"/>
              </p:cNvSpPr>
              <p:nvPr/>
            </p:nvSpPr>
            <p:spPr>
              <a:xfrm>
                <a:off x="3153511" y="4229466"/>
                <a:ext cx="3613105" cy="68114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7" name="文字方塊 66">
                <a:extLst>
                  <a:ext uri="{FF2B5EF4-FFF2-40B4-BE49-F238E27FC236}">
                    <a16:creationId xmlns:a16="http://schemas.microsoft.com/office/drawing/2014/main" id="{51BC0B04-222C-42A4-AE9D-2FFBFA35E74F}"/>
                  </a:ext>
                </a:extLst>
              </p:cNvPr>
              <p:cNvSpPr txBox="1"/>
              <p:nvPr/>
            </p:nvSpPr>
            <p:spPr>
              <a:xfrm>
                <a:off x="3143504" y="6118901"/>
                <a:ext cx="49725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en-US" altLang="zh-TW" sz="2800" b="1" i="1" smtClean="0">
                              <a:latin typeface="Cambria Math" panose="02040503050406030204" pitchFamily="18" charset="0"/>
                            </a:rPr>
                            <m:t>𝒙</m:t>
                          </m:r>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𝑒</m:t>
                      </m:r>
                      <m:d>
                        <m:dPr>
                          <m:ctrlPr>
                            <a:rPr lang="en-US" altLang="zh-TW" sz="2800" i="1">
                              <a:latin typeface="Cambria Math" panose="02040503050406030204" pitchFamily="18" charset="0"/>
                            </a:rPr>
                          </m:ctrlPr>
                        </m:dPr>
                        <m:e>
                          <m:r>
                            <a:rPr lang="en-US" altLang="zh-TW" sz="2800" b="1" i="1" smtClean="0">
                              <a:latin typeface="Cambria Math" panose="02040503050406030204" pitchFamily="18" charset="0"/>
                            </a:rPr>
                            <m:t>𝒚</m:t>
                          </m:r>
                          <m:r>
                            <a:rPr lang="en-US" altLang="zh-TW" sz="2800" i="1">
                              <a:latin typeface="Cambria Math" panose="02040503050406030204" pitchFamily="18" charset="0"/>
                            </a:rPr>
                            <m:t>,</m:t>
                          </m:r>
                          <m:acc>
                            <m:accPr>
                              <m:chr m:val="̂"/>
                              <m:ctrlPr>
                                <a:rPr lang="en-US" altLang="zh-TW" sz="2800" b="1" i="1">
                                  <a:latin typeface="Cambria Math" panose="02040503050406030204" pitchFamily="18" charset="0"/>
                                </a:rPr>
                              </m:ctrlPr>
                            </m:accPr>
                            <m:e>
                              <m:r>
                                <a:rPr lang="en-US" altLang="zh-TW" sz="2800" b="1" i="1">
                                  <a:latin typeface="Cambria Math" panose="02040503050406030204" pitchFamily="18" charset="0"/>
                                </a:rPr>
                                <m:t>𝒚</m:t>
                              </m:r>
                            </m:e>
                          </m:acc>
                          <m:r>
                            <m:rPr>
                              <m:nor/>
                            </m:rPr>
                            <a:rPr lang="zh-TW" altLang="en-US" sz="2800" b="1" dirty="0"/>
                            <m:t> </m:t>
                          </m:r>
                        </m:e>
                      </m:d>
                      <m:r>
                        <a:rPr lang="en-US" altLang="zh-TW" sz="2800" b="0" i="1" dirty="0" smtClean="0">
                          <a:latin typeface="Cambria Math" panose="02040503050406030204" pitchFamily="18" charset="0"/>
                        </a:rPr>
                        <m:t>+</m:t>
                      </m:r>
                      <m:r>
                        <a:rPr lang="en-US" altLang="zh-TW" sz="2800" b="0" i="1" dirty="0" smtClean="0">
                          <a:latin typeface="Cambria Math" panose="02040503050406030204" pitchFamily="18" charset="0"/>
                        </a:rPr>
                        <m:t>𝑒</m:t>
                      </m:r>
                      <m:d>
                        <m:dPr>
                          <m:ctrlPr>
                            <a:rPr lang="en-US" altLang="zh-TW" sz="2800" b="0" i="1" dirty="0" smtClean="0">
                              <a:latin typeface="Cambria Math" panose="02040503050406030204" pitchFamily="18" charset="0"/>
                            </a:rPr>
                          </m:ctrlPr>
                        </m:dPr>
                        <m:e>
                          <m:r>
                            <a:rPr lang="en-US" altLang="zh-TW" sz="2800" b="1" i="1" dirty="0" smtClean="0">
                              <a:latin typeface="Cambria Math" panose="02040503050406030204" pitchFamily="18" charset="0"/>
                            </a:rPr>
                            <m:t>𝒚</m:t>
                          </m:r>
                          <m:r>
                            <a:rPr lang="en-US" altLang="zh-TW" sz="2800" b="0" i="1" dirty="0" smtClean="0">
                              <a:latin typeface="Cambria Math" panose="02040503050406030204" pitchFamily="18" charset="0"/>
                            </a:rPr>
                            <m:t>,</m:t>
                          </m:r>
                          <m:sSup>
                            <m:sSupPr>
                              <m:ctrlPr>
                                <a:rPr lang="en-US" altLang="zh-TW" sz="2800" b="1" i="1" dirty="0" smtClean="0">
                                  <a:latin typeface="Cambria Math" panose="02040503050406030204" pitchFamily="18" charset="0"/>
                                </a:rPr>
                              </m:ctrlPr>
                            </m:sSupPr>
                            <m:e>
                              <m:r>
                                <a:rPr lang="en-US" altLang="zh-TW" sz="2800" b="1" i="1" dirty="0" smtClean="0">
                                  <a:latin typeface="Cambria Math" panose="02040503050406030204" pitchFamily="18" charset="0"/>
                                </a:rPr>
                                <m:t>𝒚</m:t>
                              </m:r>
                            </m:e>
                            <m:sup>
                              <m:r>
                                <a:rPr lang="en-US" altLang="zh-TW" sz="2800" b="1" i="1" dirty="0" smtClean="0">
                                  <a:latin typeface="Cambria Math" panose="02040503050406030204" pitchFamily="18" charset="0"/>
                                </a:rPr>
                                <m:t>𝒕𝒂𝒓𝒈𝒆𝒕</m:t>
                              </m:r>
                            </m:sup>
                          </m:sSup>
                        </m:e>
                      </m:d>
                    </m:oMath>
                  </m:oMathPara>
                </a14:m>
                <a:endParaRPr lang="zh-TW" altLang="en-US" sz="2800" dirty="0"/>
              </a:p>
            </p:txBody>
          </p:sp>
        </mc:Choice>
        <mc:Fallback>
          <p:sp>
            <p:nvSpPr>
              <p:cNvPr id="67" name="文字方塊 66">
                <a:extLst>
                  <a:ext uri="{FF2B5EF4-FFF2-40B4-BE49-F238E27FC236}">
                    <a16:creationId xmlns:a16="http://schemas.microsoft.com/office/drawing/2014/main" id="{51BC0B04-222C-42A4-AE9D-2FFBFA35E74F}"/>
                  </a:ext>
                </a:extLst>
              </p:cNvPr>
              <p:cNvSpPr txBox="1">
                <a:spLocks noRot="1" noChangeAspect="1" noMove="1" noResize="1" noEditPoints="1" noAdjustHandles="1" noChangeArrowheads="1" noChangeShapeType="1" noTextEdit="1"/>
              </p:cNvSpPr>
              <p:nvPr/>
            </p:nvSpPr>
            <p:spPr>
              <a:xfrm>
                <a:off x="3143504" y="6118901"/>
                <a:ext cx="4972515" cy="430887"/>
              </a:xfrm>
              <a:prstGeom prst="rect">
                <a:avLst/>
              </a:prstGeom>
              <a:blipFill>
                <a:blip r:embed="rId13"/>
                <a:stretch>
                  <a:fillRect/>
                </a:stretch>
              </a:blipFill>
            </p:spPr>
            <p:txBody>
              <a:bodyPr/>
              <a:lstStyle/>
              <a:p>
                <a:r>
                  <a:rPr lang="zh-TW" altLang="en-US">
                    <a:noFill/>
                  </a:rPr>
                  <a:t> </a:t>
                </a:r>
              </a:p>
            </p:txBody>
          </p:sp>
        </mc:Fallback>
      </mc:AlternateContent>
      <p:sp>
        <p:nvSpPr>
          <p:cNvPr id="71" name="文字方塊 70">
            <a:extLst>
              <a:ext uri="{FF2B5EF4-FFF2-40B4-BE49-F238E27FC236}">
                <a16:creationId xmlns:a16="http://schemas.microsoft.com/office/drawing/2014/main" id="{EB9C41EF-3413-428E-84DC-AED8C5D46732}"/>
              </a:ext>
            </a:extLst>
          </p:cNvPr>
          <p:cNvSpPr txBox="1"/>
          <p:nvPr/>
        </p:nvSpPr>
        <p:spPr>
          <a:xfrm>
            <a:off x="6442311" y="4866531"/>
            <a:ext cx="1967179" cy="830997"/>
          </a:xfrm>
          <a:prstGeom prst="rect">
            <a:avLst/>
          </a:prstGeom>
          <a:noFill/>
        </p:spPr>
        <p:txBody>
          <a:bodyPr wrap="square">
            <a:spAutoFit/>
          </a:bodyPr>
          <a:lstStyle/>
          <a:p>
            <a:r>
              <a:rPr lang="en-US" altLang="zh-TW" sz="2400" b="0" i="0" dirty="0">
                <a:solidFill>
                  <a:srgbClr val="0000FF"/>
                </a:solidFill>
                <a:effectLst/>
              </a:rPr>
              <a:t>not perceived by humans</a:t>
            </a:r>
            <a:endParaRPr lang="zh-TW" altLang="en-US" sz="2400" dirty="0">
              <a:solidFill>
                <a:srgbClr val="0000FF"/>
              </a:solidFill>
            </a:endParaRPr>
          </a:p>
        </p:txBody>
      </p:sp>
      <p:sp>
        <p:nvSpPr>
          <p:cNvPr id="72" name="矩形: 圓角 71">
            <a:extLst>
              <a:ext uri="{FF2B5EF4-FFF2-40B4-BE49-F238E27FC236}">
                <a16:creationId xmlns:a16="http://schemas.microsoft.com/office/drawing/2014/main" id="{34D8CE2E-49EF-42FB-BA81-E2C3A7F3D9BF}"/>
              </a:ext>
            </a:extLst>
          </p:cNvPr>
          <p:cNvSpPr/>
          <p:nvPr/>
        </p:nvSpPr>
        <p:spPr>
          <a:xfrm>
            <a:off x="4572000" y="4570041"/>
            <a:ext cx="1392316" cy="36849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4" name="直線單箭頭接點 73">
            <a:extLst>
              <a:ext uri="{FF2B5EF4-FFF2-40B4-BE49-F238E27FC236}">
                <a16:creationId xmlns:a16="http://schemas.microsoft.com/office/drawing/2014/main" id="{5A73FB44-B2CF-4E85-8C68-EDC3AB4DDDF8}"/>
              </a:ext>
            </a:extLst>
          </p:cNvPr>
          <p:cNvCxnSpPr>
            <a:endCxn id="71" idx="1"/>
          </p:cNvCxnSpPr>
          <p:nvPr/>
        </p:nvCxnSpPr>
        <p:spPr>
          <a:xfrm>
            <a:off x="5894225" y="4907399"/>
            <a:ext cx="548086" cy="37463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F81192DC-9B31-4C1E-937E-C28E542D4D71}"/>
              </a:ext>
            </a:extLst>
          </p:cNvPr>
          <p:cNvSpPr/>
          <p:nvPr/>
        </p:nvSpPr>
        <p:spPr>
          <a:xfrm>
            <a:off x="4647487" y="4591343"/>
            <a:ext cx="1290043" cy="698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7877447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0" nodeType="clickEffect">
                                  <p:stCondLst>
                                    <p:cond delay="0"/>
                                  </p:stCondLst>
                                  <p:childTnLst>
                                    <p:set>
                                      <p:cBhvr>
                                        <p:cTn id="80" dur="1" fill="hold">
                                          <p:stCondLst>
                                            <p:cond delay="0"/>
                                          </p:stCondLst>
                                        </p:cTn>
                                        <p:tgtEl>
                                          <p:spTgt spid="75"/>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1" grpId="0"/>
      <p:bldP spid="22" grpId="0"/>
      <p:bldP spid="23" grpId="0"/>
      <p:bldP spid="31" grpId="0"/>
      <p:bldP spid="33" grpId="0"/>
      <p:bldP spid="42" grpId="0" animBg="1"/>
      <p:bldP spid="61" grpId="0"/>
      <p:bldP spid="62" grpId="0"/>
      <p:bldP spid="63" grpId="0"/>
      <p:bldP spid="27" grpId="0" animBg="1"/>
      <p:bldP spid="64" grpId="0" animBg="1"/>
      <p:bldP spid="29" grpId="0"/>
      <p:bldP spid="30" grpId="0"/>
      <p:bldP spid="66" grpId="0"/>
      <p:bldP spid="67" grpId="0"/>
      <p:bldP spid="71" grpId="0"/>
      <p:bldP spid="72" grpId="0" animBg="1"/>
      <p:bldP spid="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DA52EC-1D73-40EA-9529-33ADCB2A281B}"/>
              </a:ext>
            </a:extLst>
          </p:cNvPr>
          <p:cNvSpPr>
            <a:spLocks noGrp="1"/>
          </p:cNvSpPr>
          <p:nvPr>
            <p:ph type="title"/>
          </p:nvPr>
        </p:nvSpPr>
        <p:spPr/>
        <p:txBody>
          <a:bodyPr/>
          <a:lstStyle/>
          <a:p>
            <a:r>
              <a:rPr lang="en-US" altLang="zh-TW" dirty="0"/>
              <a:t>Non-perceivable </a:t>
            </a:r>
            <a:endParaRPr lang="zh-TW" altLang="en-US" dirty="0"/>
          </a:p>
        </p:txBody>
      </p:sp>
      <p:sp>
        <p:nvSpPr>
          <p:cNvPr id="3" name="內容版面配置區 2">
            <a:extLst>
              <a:ext uri="{FF2B5EF4-FFF2-40B4-BE49-F238E27FC236}">
                <a16:creationId xmlns:a16="http://schemas.microsoft.com/office/drawing/2014/main" id="{58A484E3-2A15-486E-9945-E6BB2D42E46A}"/>
              </a:ext>
            </a:extLst>
          </p:cNvPr>
          <p:cNvSpPr>
            <a:spLocks noGrp="1"/>
          </p:cNvSpPr>
          <p:nvPr>
            <p:ph idx="1"/>
          </p:nvPr>
        </p:nvSpPr>
        <p:spPr/>
        <p:txBody>
          <a:bodyPr/>
          <a:lstStyle/>
          <a:p>
            <a:endParaRPr lang="en-US" altLang="zh-TW" dirty="0"/>
          </a:p>
          <a:p>
            <a:r>
              <a:rPr lang="en-US" altLang="zh-TW" dirty="0"/>
              <a:t>L2-norm </a:t>
            </a:r>
          </a:p>
          <a:p>
            <a:endParaRPr lang="en-US" altLang="zh-TW" dirty="0"/>
          </a:p>
          <a:p>
            <a:endParaRPr lang="en-US" altLang="zh-TW" dirty="0"/>
          </a:p>
          <a:p>
            <a:endParaRPr lang="en-US" altLang="zh-TW" dirty="0"/>
          </a:p>
          <a:p>
            <a:r>
              <a:rPr lang="en-US" altLang="zh-TW" dirty="0"/>
              <a:t>L-infinity </a:t>
            </a:r>
            <a:endParaRPr lang="zh-TW" altLang="en-US" dirty="0"/>
          </a:p>
          <a:p>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40ED01E-4A69-418F-9DE1-3268ECB81DF9}"/>
                  </a:ext>
                </a:extLst>
              </p:cNvPr>
              <p:cNvSpPr/>
              <p:nvPr/>
            </p:nvSpPr>
            <p:spPr>
              <a:xfrm>
                <a:off x="847339" y="2963799"/>
                <a:ext cx="2563779" cy="50917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𝑑</m:t>
                      </m:r>
                      <m:d>
                        <m:dPr>
                          <m:ctrlPr>
                            <a:rPr lang="en-US" altLang="zh-TW" sz="2400" i="1">
                              <a:latin typeface="Cambria Math" panose="02040503050406030204" pitchFamily="18" charset="0"/>
                            </a:rPr>
                          </m:ctrlPr>
                        </m:dPr>
                        <m:e>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r>
                            <a:rPr lang="en-US" altLang="zh-TW" sz="2400" i="1">
                              <a:latin typeface="Cambria Math" panose="02040503050406030204" pitchFamily="18" charset="0"/>
                            </a:rPr>
                            <m:t>,</m:t>
                          </m:r>
                          <m:r>
                            <a:rPr lang="en-US" altLang="zh-TW" sz="2400" b="1" i="1">
                              <a:latin typeface="Cambria Math" panose="02040503050406030204" pitchFamily="18" charset="0"/>
                            </a:rPr>
                            <m:t>𝒙</m:t>
                          </m:r>
                        </m:e>
                      </m:d>
                      <m:r>
                        <a:rPr lang="en-US" altLang="zh-TW" sz="2400" b="0" i="1">
                          <a:latin typeface="Cambria Math" panose="02040503050406030204" pitchFamily="18" charset="0"/>
                        </a:rPr>
                        <m:t>=</m:t>
                      </m:r>
                      <m:sSub>
                        <m:sSubPr>
                          <m:ctrlPr>
                            <a:rPr lang="en-US" altLang="zh-TW" sz="2400" i="1" smtClean="0">
                              <a:latin typeface="Cambria Math" panose="02040503050406030204" pitchFamily="18" charset="0"/>
                            </a:rPr>
                          </m:ctrlPr>
                        </m:sSubPr>
                        <m:e>
                          <m:d>
                            <m:dPr>
                              <m:begChr m:val="‖"/>
                              <m:endChr m:val="‖"/>
                              <m:ctrlPr>
                                <a:rPr lang="en-US" altLang="zh-TW" sz="2400" i="1" smtClean="0">
                                  <a:latin typeface="Cambria Math" panose="02040503050406030204" pitchFamily="18" charset="0"/>
                                </a:rPr>
                              </m:ctrlPr>
                            </m:dPr>
                            <m:e>
                              <m:r>
                                <a:rPr lang="en-US" altLang="zh-TW" sz="2400" b="1" i="1">
                                  <a:latin typeface="Cambria Math" panose="02040503050406030204" pitchFamily="18" charset="0"/>
                                  <a:ea typeface="Cambria Math" panose="02040503050406030204" pitchFamily="18" charset="0"/>
                                </a:rPr>
                                <m:t>∆</m:t>
                              </m:r>
                              <m:r>
                                <a:rPr lang="en-US" altLang="zh-TW" sz="2400" b="1" i="1">
                                  <a:latin typeface="Cambria Math" panose="02040503050406030204" pitchFamily="18" charset="0"/>
                                </a:rPr>
                                <m:t>𝒙</m:t>
                              </m:r>
                            </m:e>
                          </m:d>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 name="矩形 3">
                <a:extLst>
                  <a:ext uri="{FF2B5EF4-FFF2-40B4-BE49-F238E27FC236}">
                    <a16:creationId xmlns:a16="http://schemas.microsoft.com/office/drawing/2014/main" id="{240ED01E-4A69-418F-9DE1-3268ECB81DF9}"/>
                  </a:ext>
                </a:extLst>
              </p:cNvPr>
              <p:cNvSpPr>
                <a:spLocks noRot="1" noChangeAspect="1" noMove="1" noResize="1" noEditPoints="1" noAdjustHandles="1" noChangeArrowheads="1" noChangeShapeType="1" noTextEdit="1"/>
              </p:cNvSpPr>
              <p:nvPr/>
            </p:nvSpPr>
            <p:spPr>
              <a:xfrm>
                <a:off x="847339" y="2963799"/>
                <a:ext cx="2563779" cy="509178"/>
              </a:xfrm>
              <a:prstGeom prst="rect">
                <a:avLst/>
              </a:prstGeom>
              <a:blipFill>
                <a:blip r:embed="rId2"/>
                <a:stretch>
                  <a:fillRect/>
                </a:stretch>
              </a:blipFill>
            </p:spPr>
            <p:txBody>
              <a:bodyPr/>
              <a:lstStyle/>
              <a:p>
                <a:r>
                  <a:rPr lang="zh-TW" altLang="en-US">
                    <a:noFill/>
                  </a:rPr>
                  <a:t> </a:t>
                </a:r>
              </a:p>
            </p:txBody>
          </p:sp>
        </mc:Fallback>
      </mc:AlternateContent>
      <p:grpSp>
        <p:nvGrpSpPr>
          <p:cNvPr id="7" name="群組 6">
            <a:extLst>
              <a:ext uri="{FF2B5EF4-FFF2-40B4-BE49-F238E27FC236}">
                <a16:creationId xmlns:a16="http://schemas.microsoft.com/office/drawing/2014/main" id="{678D79C9-91CF-4998-A7A4-3205D3FC0C29}"/>
              </a:ext>
            </a:extLst>
          </p:cNvPr>
          <p:cNvGrpSpPr/>
          <p:nvPr/>
        </p:nvGrpSpPr>
        <p:grpSpPr>
          <a:xfrm>
            <a:off x="5714637" y="215094"/>
            <a:ext cx="3079344" cy="1564211"/>
            <a:chOff x="5864680" y="330060"/>
            <a:chExt cx="3079344" cy="1564211"/>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0ADA627-CA2B-4276-9641-A9E2985B0048}"/>
                    </a:ext>
                  </a:extLst>
                </p:cNvPr>
                <p:cNvSpPr txBox="1"/>
                <p:nvPr/>
              </p:nvSpPr>
              <p:spPr>
                <a:xfrm>
                  <a:off x="5864680" y="330060"/>
                  <a:ext cx="2325203" cy="15642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a:latin typeface="Cambria Math" panose="02040503050406030204" pitchFamily="18" charset="0"/>
                                  </a:rPr>
                                </m:ctrlPr>
                              </m:eqArr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3</m:t>
                                    </m:r>
                                  </m:sub>
                                </m:sSub>
                              </m:e>
                              <m:e>
                                <m:r>
                                  <a:rPr lang="zh-TW" altLang="en-US" sz="2400" i="1">
                                    <a:latin typeface="Cambria Math" panose="02040503050406030204" pitchFamily="18" charset="0"/>
                                  </a:rPr>
                                  <m:t>⋮</m:t>
                                </m:r>
                              </m:e>
                            </m:eqArr>
                          </m:e>
                        </m:d>
                        <m:r>
                          <a:rPr lang="en-US" altLang="zh-TW" sz="2400" b="0" i="1" smtClean="0">
                            <a:latin typeface="Cambria Math" panose="02040503050406030204" pitchFamily="18" charset="0"/>
                          </a:rPr>
                          <m:t>−</m:t>
                        </m:r>
                        <m:d>
                          <m:dPr>
                            <m:begChr m:val="["/>
                            <m:endChr m:val="]"/>
                            <m:ctrlPr>
                              <a:rPr lang="en-US" altLang="zh-TW" sz="2400" i="1" smtClean="0">
                                <a:latin typeface="Cambria Math" panose="02040503050406030204" pitchFamily="18" charset="0"/>
                              </a:rPr>
                            </m:ctrlPr>
                          </m:dPr>
                          <m:e>
                            <m:eqArr>
                              <m:eqArrPr>
                                <m:ctrlPr>
                                  <a:rPr lang="en-US" altLang="zh-TW" sz="2400" i="1">
                                    <a:latin typeface="Cambria Math" panose="02040503050406030204" pitchFamily="18" charset="0"/>
                                  </a:rPr>
                                </m:ctrlPr>
                              </m:eqArr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up>
                                    <m:r>
                                      <a:rPr lang="en-US" altLang="zh-TW" sz="2400" b="0" i="1" smtClean="0">
                                        <a:latin typeface="Cambria Math" panose="02040503050406030204" pitchFamily="18" charset="0"/>
                                      </a:rPr>
                                      <m:t>0</m:t>
                                    </m:r>
                                  </m:sup>
                                </m:sSubSup>
                              </m:e>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up>
                                    <m:r>
                                      <a:rPr lang="en-US" altLang="zh-TW" sz="2400" b="0" i="1" smtClean="0">
                                        <a:latin typeface="Cambria Math" panose="02040503050406030204" pitchFamily="18" charset="0"/>
                                      </a:rPr>
                                      <m:t>0</m:t>
                                    </m:r>
                                  </m:sup>
                                </m:sSubSup>
                              </m:e>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3</m:t>
                                    </m:r>
                                  </m:sub>
                                  <m:sup>
                                    <m:r>
                                      <a:rPr lang="en-US" altLang="zh-TW" sz="2400" b="0" i="1" smtClean="0">
                                        <a:latin typeface="Cambria Math" panose="02040503050406030204" pitchFamily="18" charset="0"/>
                                      </a:rPr>
                                      <m:t>0</m:t>
                                    </m:r>
                                  </m:sup>
                                </m:sSubSup>
                              </m:e>
                              <m:e>
                                <m:r>
                                  <a:rPr lang="zh-TW" altLang="en-US" sz="2400" i="1">
                                    <a:latin typeface="Cambria Math" panose="02040503050406030204" pitchFamily="18" charset="0"/>
                                  </a:rPr>
                                  <m:t>⋮</m:t>
                                </m:r>
                              </m:e>
                            </m:eqArr>
                          </m:e>
                        </m:d>
                      </m:oMath>
                    </m:oMathPara>
                  </a14:m>
                  <a:endParaRPr lang="zh-TW" altLang="en-US" sz="2400" dirty="0"/>
                </a:p>
              </p:txBody>
            </p:sp>
          </mc:Choice>
          <mc:Fallback xmlns="">
            <p:sp>
              <p:nvSpPr>
                <p:cNvPr id="5" name="文字方塊 4">
                  <a:extLst>
                    <a:ext uri="{FF2B5EF4-FFF2-40B4-BE49-F238E27FC236}">
                      <a16:creationId xmlns:a16="http://schemas.microsoft.com/office/drawing/2014/main" id="{50ADA627-CA2B-4276-9641-A9E2985B0048}"/>
                    </a:ext>
                  </a:extLst>
                </p:cNvPr>
                <p:cNvSpPr txBox="1">
                  <a:spLocks noRot="1" noChangeAspect="1" noMove="1" noResize="1" noEditPoints="1" noAdjustHandles="1" noChangeArrowheads="1" noChangeShapeType="1" noTextEdit="1"/>
                </p:cNvSpPr>
                <p:nvPr/>
              </p:nvSpPr>
              <p:spPr>
                <a:xfrm>
                  <a:off x="5864680" y="330060"/>
                  <a:ext cx="2325203" cy="156421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D489436B-669D-4E7E-8244-86C6646AB3F1}"/>
                    </a:ext>
                  </a:extLst>
                </p:cNvPr>
                <p:cNvSpPr txBox="1"/>
                <p:nvPr/>
              </p:nvSpPr>
              <p:spPr>
                <a:xfrm>
                  <a:off x="7815125" y="415708"/>
                  <a:ext cx="1128899"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e>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6" name="文字方塊 5">
                  <a:extLst>
                    <a:ext uri="{FF2B5EF4-FFF2-40B4-BE49-F238E27FC236}">
                      <a16:creationId xmlns:a16="http://schemas.microsoft.com/office/drawing/2014/main" id="{D489436B-669D-4E7E-8244-86C6646AB3F1}"/>
                    </a:ext>
                  </a:extLst>
                </p:cNvPr>
                <p:cNvSpPr txBox="1">
                  <a:spLocks noRot="1" noChangeAspect="1" noMove="1" noResize="1" noEditPoints="1" noAdjustHandles="1" noChangeArrowheads="1" noChangeShapeType="1" noTextEdit="1"/>
                </p:cNvSpPr>
                <p:nvPr/>
              </p:nvSpPr>
              <p:spPr>
                <a:xfrm>
                  <a:off x="7815125" y="415708"/>
                  <a:ext cx="1128899" cy="1360629"/>
                </a:xfrm>
                <a:prstGeom prst="rect">
                  <a:avLst/>
                </a:prstGeom>
                <a:blipFill>
                  <a:blip r:embed="rId4"/>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5701C842-1588-4528-99F2-4A2B8CC2B057}"/>
                  </a:ext>
                </a:extLst>
              </p:cNvPr>
              <p:cNvSpPr txBox="1"/>
              <p:nvPr/>
            </p:nvSpPr>
            <p:spPr>
              <a:xfrm>
                <a:off x="6284695" y="1756762"/>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rPr>
                        <m:t>𝒙</m:t>
                      </m:r>
                    </m:oMath>
                  </m:oMathPara>
                </a14:m>
                <a:endParaRPr lang="zh-TW" altLang="en-US" sz="2400" b="1" dirty="0"/>
              </a:p>
            </p:txBody>
          </p:sp>
        </mc:Choice>
        <mc:Fallback xmlns="">
          <p:sp>
            <p:nvSpPr>
              <p:cNvPr id="8" name="文字方塊 7">
                <a:extLst>
                  <a:ext uri="{FF2B5EF4-FFF2-40B4-BE49-F238E27FC236}">
                    <a16:creationId xmlns:a16="http://schemas.microsoft.com/office/drawing/2014/main" id="{5701C842-1588-4528-99F2-4A2B8CC2B057}"/>
                  </a:ext>
                </a:extLst>
              </p:cNvPr>
              <p:cNvSpPr txBox="1">
                <a:spLocks noRot="1" noChangeAspect="1" noMove="1" noResize="1" noEditPoints="1" noAdjustHandles="1" noChangeArrowheads="1" noChangeShapeType="1" noTextEdit="1"/>
              </p:cNvSpPr>
              <p:nvPr/>
            </p:nvSpPr>
            <p:spPr>
              <a:xfrm>
                <a:off x="6284695" y="1756762"/>
                <a:ext cx="246862" cy="369332"/>
              </a:xfrm>
              <a:prstGeom prst="rect">
                <a:avLst/>
              </a:prstGeom>
              <a:blipFill>
                <a:blip r:embed="rId5"/>
                <a:stretch>
                  <a:fillRect l="-17500" r="-2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F2B9EE8-0337-41F9-9BA7-7E4A9AE1B114}"/>
                  </a:ext>
                </a:extLst>
              </p:cNvPr>
              <p:cNvSpPr txBox="1"/>
              <p:nvPr/>
            </p:nvSpPr>
            <p:spPr>
              <a:xfrm>
                <a:off x="7162617" y="1748427"/>
                <a:ext cx="394275"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oMath>
                  </m:oMathPara>
                </a14:m>
                <a:endParaRPr lang="zh-TW" altLang="en-US" sz="2400" b="1" dirty="0"/>
              </a:p>
            </p:txBody>
          </p:sp>
        </mc:Choice>
        <mc:Fallback xmlns="">
          <p:sp>
            <p:nvSpPr>
              <p:cNvPr id="9" name="文字方塊 8">
                <a:extLst>
                  <a:ext uri="{FF2B5EF4-FFF2-40B4-BE49-F238E27FC236}">
                    <a16:creationId xmlns:a16="http://schemas.microsoft.com/office/drawing/2014/main" id="{5F2B9EE8-0337-41F9-9BA7-7E4A9AE1B114}"/>
                  </a:ext>
                </a:extLst>
              </p:cNvPr>
              <p:cNvSpPr txBox="1">
                <a:spLocks noRot="1" noChangeAspect="1" noMove="1" noResize="1" noEditPoints="1" noAdjustHandles="1" noChangeArrowheads="1" noChangeShapeType="1" noTextEdit="1"/>
              </p:cNvSpPr>
              <p:nvPr/>
            </p:nvSpPr>
            <p:spPr>
              <a:xfrm>
                <a:off x="7162617" y="1748427"/>
                <a:ext cx="394275" cy="377667"/>
              </a:xfrm>
              <a:prstGeom prst="rect">
                <a:avLst/>
              </a:prstGeom>
              <a:blipFill>
                <a:blip r:embed="rId6"/>
                <a:stretch>
                  <a:fillRect l="-10769" t="-1613" r="-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E0B91CF-F038-47C0-9A7E-B7F62A51902B}"/>
                  </a:ext>
                </a:extLst>
              </p:cNvPr>
              <p:cNvSpPr txBox="1"/>
              <p:nvPr/>
            </p:nvSpPr>
            <p:spPr>
              <a:xfrm>
                <a:off x="8173025" y="1756762"/>
                <a:ext cx="4296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ea typeface="Cambria Math" panose="02040503050406030204" pitchFamily="18" charset="0"/>
                        </a:rPr>
                        <m:t>∆</m:t>
                      </m:r>
                      <m:r>
                        <a:rPr lang="en-US" altLang="zh-TW" sz="2400" b="1" i="1" smtClean="0">
                          <a:latin typeface="Cambria Math" panose="02040503050406030204" pitchFamily="18" charset="0"/>
                        </a:rPr>
                        <m:t>𝒙</m:t>
                      </m:r>
                    </m:oMath>
                  </m:oMathPara>
                </a14:m>
                <a:endParaRPr lang="zh-TW" altLang="en-US" sz="2400" b="1" dirty="0"/>
              </a:p>
            </p:txBody>
          </p:sp>
        </mc:Choice>
        <mc:Fallback xmlns="">
          <p:sp>
            <p:nvSpPr>
              <p:cNvPr id="10" name="文字方塊 9">
                <a:extLst>
                  <a:ext uri="{FF2B5EF4-FFF2-40B4-BE49-F238E27FC236}">
                    <a16:creationId xmlns:a16="http://schemas.microsoft.com/office/drawing/2014/main" id="{4E0B91CF-F038-47C0-9A7E-B7F62A51902B}"/>
                  </a:ext>
                </a:extLst>
              </p:cNvPr>
              <p:cNvSpPr txBox="1">
                <a:spLocks noRot="1" noChangeAspect="1" noMove="1" noResize="1" noEditPoints="1" noAdjustHandles="1" noChangeArrowheads="1" noChangeShapeType="1" noTextEdit="1"/>
              </p:cNvSpPr>
              <p:nvPr/>
            </p:nvSpPr>
            <p:spPr>
              <a:xfrm>
                <a:off x="8173025" y="1756762"/>
                <a:ext cx="429605" cy="369332"/>
              </a:xfrm>
              <a:prstGeom prst="rect">
                <a:avLst/>
              </a:prstGeom>
              <a:blipFill>
                <a:blip r:embed="rId7"/>
                <a:stretch>
                  <a:fillRect l="-17143" r="-11429"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AB336C3-5680-42ED-9873-83E6D6B88277}"/>
                  </a:ext>
                </a:extLst>
              </p:cNvPr>
              <p:cNvSpPr/>
              <p:nvPr/>
            </p:nvSpPr>
            <p:spPr>
              <a:xfrm>
                <a:off x="836915" y="3502202"/>
                <a:ext cx="4259179" cy="46166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e>
                          </m:d>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d>
                        </m:e>
                        <m:sup>
                          <m:r>
                            <a:rPr lang="en-US" altLang="zh-TW" sz="2400" i="1">
                              <a:latin typeface="Cambria Math" panose="02040503050406030204" pitchFamily="18" charset="0"/>
                            </a:rPr>
                            <m:t>2</m:t>
                          </m:r>
                        </m:sup>
                      </m:sSup>
                      <m:r>
                        <a:rPr lang="en-US" altLang="zh-TW" sz="2400" b="0" i="0" smtClean="0">
                          <a:latin typeface="Cambria Math" panose="02040503050406030204" pitchFamily="18" charset="0"/>
                        </a:rPr>
                        <m:t>+</m:t>
                      </m:r>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d>
                        </m:e>
                        <m:sup>
                          <m:r>
                            <a:rPr lang="en-US" altLang="zh-TW" sz="2400" i="1">
                              <a:latin typeface="Cambria Math" panose="02040503050406030204" pitchFamily="18" charset="0"/>
                            </a:rPr>
                            <m:t>2</m:t>
                          </m:r>
                        </m:sup>
                      </m:sSup>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 name="矩形 10">
                <a:extLst>
                  <a:ext uri="{FF2B5EF4-FFF2-40B4-BE49-F238E27FC236}">
                    <a16:creationId xmlns:a16="http://schemas.microsoft.com/office/drawing/2014/main" id="{4AB336C3-5680-42ED-9873-83E6D6B88277}"/>
                  </a:ext>
                </a:extLst>
              </p:cNvPr>
              <p:cNvSpPr>
                <a:spLocks noRot="1" noChangeAspect="1" noMove="1" noResize="1" noEditPoints="1" noAdjustHandles="1" noChangeArrowheads="1" noChangeShapeType="1" noTextEdit="1"/>
              </p:cNvSpPr>
              <p:nvPr/>
            </p:nvSpPr>
            <p:spPr>
              <a:xfrm>
                <a:off x="836915" y="3502202"/>
                <a:ext cx="4259179" cy="461665"/>
              </a:xfrm>
              <a:prstGeom prst="rect">
                <a:avLst/>
              </a:prstGeom>
              <a:blipFill>
                <a:blip r:embed="rId8"/>
                <a:stretch>
                  <a:fillRect b="-1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472FA0F-B5C4-4E4C-8D2A-A0C769480DB1}"/>
                  </a:ext>
                </a:extLst>
              </p:cNvPr>
              <p:cNvSpPr/>
              <p:nvPr/>
            </p:nvSpPr>
            <p:spPr>
              <a:xfrm>
                <a:off x="893566" y="5005516"/>
                <a:ext cx="2640723" cy="50917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𝑑</m:t>
                      </m:r>
                      <m:d>
                        <m:dPr>
                          <m:ctrlPr>
                            <a:rPr lang="en-US" altLang="zh-TW" sz="2400" i="1">
                              <a:latin typeface="Cambria Math" panose="02040503050406030204" pitchFamily="18" charset="0"/>
                            </a:rPr>
                          </m:ctrlPr>
                        </m:dPr>
                        <m:e>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r>
                            <a:rPr lang="en-US" altLang="zh-TW" sz="2400" i="1">
                              <a:latin typeface="Cambria Math" panose="02040503050406030204" pitchFamily="18" charset="0"/>
                            </a:rPr>
                            <m:t>,</m:t>
                          </m:r>
                          <m:r>
                            <a:rPr lang="en-US" altLang="zh-TW" sz="2400" b="1" i="1">
                              <a:latin typeface="Cambria Math" panose="02040503050406030204" pitchFamily="18" charset="0"/>
                            </a:rPr>
                            <m:t>𝒙</m:t>
                          </m:r>
                        </m:e>
                      </m:d>
                      <m:r>
                        <a:rPr lang="en-US" altLang="zh-TW" sz="2400" b="0" i="1">
                          <a:latin typeface="Cambria Math" panose="02040503050406030204" pitchFamily="18" charset="0"/>
                        </a:rPr>
                        <m:t>=</m:t>
                      </m:r>
                      <m:sSub>
                        <m:sSubPr>
                          <m:ctrlPr>
                            <a:rPr lang="en-US" altLang="zh-TW" sz="2400" i="1" smtClean="0">
                              <a:latin typeface="Cambria Math" panose="02040503050406030204" pitchFamily="18" charset="0"/>
                            </a:rPr>
                          </m:ctrlPr>
                        </m:sSubPr>
                        <m:e>
                          <m:d>
                            <m:dPr>
                              <m:begChr m:val="‖"/>
                              <m:endChr m:val="‖"/>
                              <m:ctrlPr>
                                <a:rPr lang="en-US" altLang="zh-TW" sz="2400" i="1" smtClean="0">
                                  <a:latin typeface="Cambria Math" panose="02040503050406030204" pitchFamily="18" charset="0"/>
                                </a:rPr>
                              </m:ctrlPr>
                            </m:dPr>
                            <m:e>
                              <m:r>
                                <a:rPr lang="en-US" altLang="zh-TW" sz="2400" b="1" i="1">
                                  <a:latin typeface="Cambria Math" panose="02040503050406030204" pitchFamily="18" charset="0"/>
                                  <a:ea typeface="Cambria Math" panose="02040503050406030204" pitchFamily="18" charset="0"/>
                                </a:rPr>
                                <m:t>∆</m:t>
                              </m:r>
                              <m:r>
                                <a:rPr lang="en-US" altLang="zh-TW" sz="2400" b="1" i="1">
                                  <a:latin typeface="Cambria Math" panose="02040503050406030204" pitchFamily="18" charset="0"/>
                                </a:rPr>
                                <m:t>𝒙</m:t>
                              </m:r>
                            </m:e>
                          </m:d>
                        </m:e>
                        <m:sub>
                          <m:r>
                            <a:rPr lang="en-US" altLang="zh-TW" sz="2400" i="1">
                              <a:latin typeface="Cambria Math" panose="02040503050406030204" pitchFamily="18" charset="0"/>
                              <a:ea typeface="Cambria Math" panose="02040503050406030204" pitchFamily="18" charset="0"/>
                            </a:rPr>
                            <m:t>∞</m:t>
                          </m:r>
                        </m:sub>
                      </m:sSub>
                    </m:oMath>
                  </m:oMathPara>
                </a14:m>
                <a:endParaRPr lang="zh-TW" altLang="en-US" sz="2400" dirty="0"/>
              </a:p>
            </p:txBody>
          </p:sp>
        </mc:Choice>
        <mc:Fallback xmlns="">
          <p:sp>
            <p:nvSpPr>
              <p:cNvPr id="12" name="矩形 11">
                <a:extLst>
                  <a:ext uri="{FF2B5EF4-FFF2-40B4-BE49-F238E27FC236}">
                    <a16:creationId xmlns:a16="http://schemas.microsoft.com/office/drawing/2014/main" id="{D472FA0F-B5C4-4E4C-8D2A-A0C769480DB1}"/>
                  </a:ext>
                </a:extLst>
              </p:cNvPr>
              <p:cNvSpPr>
                <a:spLocks noRot="1" noChangeAspect="1" noMove="1" noResize="1" noEditPoints="1" noAdjustHandles="1" noChangeArrowheads="1" noChangeShapeType="1" noTextEdit="1"/>
              </p:cNvSpPr>
              <p:nvPr/>
            </p:nvSpPr>
            <p:spPr>
              <a:xfrm>
                <a:off x="893566" y="5005516"/>
                <a:ext cx="2640723" cy="50917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19C3EC91-2791-466D-8310-B9F42C1C9B1E}"/>
                  </a:ext>
                </a:extLst>
              </p:cNvPr>
              <p:cNvSpPr/>
              <p:nvPr/>
            </p:nvSpPr>
            <p:spPr>
              <a:xfrm>
                <a:off x="883142" y="5602117"/>
                <a:ext cx="4153381" cy="46166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𝑚𝑎𝑥</m:t>
                      </m:r>
                      <m:r>
                        <a:rPr lang="en-US" altLang="zh-TW" sz="2400" b="0" i="1" smtClean="0">
                          <a:latin typeface="Cambria Math" panose="02040503050406030204" pitchFamily="18" charset="0"/>
                        </a:rPr>
                        <m:t>{</m:t>
                      </m:r>
                      <m:d>
                        <m:dPr>
                          <m:begChr m:val="|"/>
                          <m:endChr m:val="|"/>
                          <m:ctrlPr>
                            <a:rPr lang="en-US" altLang="zh-TW" sz="2400" b="0" i="1" smtClean="0">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1</m:t>
                              </m:r>
                            </m:sub>
                          </m:sSub>
                        </m:e>
                      </m:d>
                      <m:r>
                        <a:rPr lang="en-US" altLang="zh-TW" sz="2400" i="1">
                          <a:latin typeface="Cambria Math" panose="02040503050406030204" pitchFamily="18" charset="0"/>
                        </a:rPr>
                        <m:t>,</m:t>
                      </m:r>
                      <m:d>
                        <m:dPr>
                          <m:begChr m:val="|"/>
                          <m:endChr m:val="|"/>
                          <m:ctrlPr>
                            <a:rPr lang="en-US" altLang="zh-TW" sz="2400" b="0" i="1" smtClean="0">
                              <a:latin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3</m:t>
                              </m:r>
                            </m:sub>
                          </m:sSub>
                        </m:e>
                      </m:d>
                      <m:r>
                        <a:rPr lang="en-US" altLang="zh-TW" sz="2400" b="0" i="1" smtClean="0">
                          <a:latin typeface="Cambria Math" panose="02040503050406030204" pitchFamily="18" charset="0"/>
                        </a:rPr>
                        <m:t>,…}</m:t>
                      </m:r>
                    </m:oMath>
                  </m:oMathPara>
                </a14:m>
                <a:endParaRPr lang="zh-TW" altLang="en-US" sz="2400" dirty="0"/>
              </a:p>
            </p:txBody>
          </p:sp>
        </mc:Choice>
        <mc:Fallback xmlns="">
          <p:sp>
            <p:nvSpPr>
              <p:cNvPr id="13" name="矩形 12">
                <a:extLst>
                  <a:ext uri="{FF2B5EF4-FFF2-40B4-BE49-F238E27FC236}">
                    <a16:creationId xmlns:a16="http://schemas.microsoft.com/office/drawing/2014/main" id="{19C3EC91-2791-466D-8310-B9F42C1C9B1E}"/>
                  </a:ext>
                </a:extLst>
              </p:cNvPr>
              <p:cNvSpPr>
                <a:spLocks noRot="1" noChangeAspect="1" noMove="1" noResize="1" noEditPoints="1" noAdjustHandles="1" noChangeArrowheads="1" noChangeShapeType="1" noTextEdit="1"/>
              </p:cNvSpPr>
              <p:nvPr/>
            </p:nvSpPr>
            <p:spPr>
              <a:xfrm>
                <a:off x="883142" y="5602117"/>
                <a:ext cx="4153381" cy="461665"/>
              </a:xfrm>
              <a:prstGeom prst="rect">
                <a:avLst/>
              </a:prstGeom>
              <a:blipFill>
                <a:blip r:embed="rId10"/>
                <a:stretch>
                  <a:fillRect b="-17105"/>
                </a:stretch>
              </a:blipFill>
            </p:spPr>
            <p:txBody>
              <a:bodyPr/>
              <a:lstStyle/>
              <a:p>
                <a:r>
                  <a:rPr lang="zh-TW" altLang="en-US">
                    <a:noFill/>
                  </a:rPr>
                  <a:t> </a:t>
                </a:r>
              </a:p>
            </p:txBody>
          </p:sp>
        </mc:Fallback>
      </mc:AlternateContent>
      <p:graphicFrame>
        <p:nvGraphicFramePr>
          <p:cNvPr id="14" name="表格 13">
            <a:extLst>
              <a:ext uri="{FF2B5EF4-FFF2-40B4-BE49-F238E27FC236}">
                <a16:creationId xmlns:a16="http://schemas.microsoft.com/office/drawing/2014/main" id="{ABB1BB73-4456-4095-9ED2-C7EF0D96C23C}"/>
              </a:ext>
            </a:extLst>
          </p:cNvPr>
          <p:cNvGraphicFramePr>
            <a:graphicFrameLocks noGrp="1"/>
          </p:cNvGraphicFramePr>
          <p:nvPr>
            <p:extLst>
              <p:ext uri="{D42A27DB-BD31-4B8C-83A1-F6EECF244321}">
                <p14:modId xmlns:p14="http://schemas.microsoft.com/office/powerpoint/2010/main" val="1794980209"/>
              </p:ext>
            </p:extLst>
          </p:nvPr>
        </p:nvGraphicFramePr>
        <p:xfrm>
          <a:off x="5194658" y="4100792"/>
          <a:ext cx="907888" cy="741680"/>
        </p:xfrm>
        <a:graphic>
          <a:graphicData uri="http://schemas.openxmlformats.org/drawingml/2006/table">
            <a:tbl>
              <a:tblPr firstRow="1" bandRow="1">
                <a:solidFill>
                  <a:srgbClr val="00FF00"/>
                </a:solidFill>
                <a:tableStyleId>{5940675A-B579-460E-94D1-54222C63F5DA}</a:tableStyleId>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p>
                      <a:endParaRPr lang="zh-TW" altLang="en-US" dirty="0"/>
                    </a:p>
                  </a:txBody>
                  <a:tcPr>
                    <a:solidFill>
                      <a:srgbClr val="FF0000"/>
                    </a:solidFill>
                  </a:tcPr>
                </a:tc>
                <a:tc>
                  <a:txBody>
                    <a:bodyPr/>
                    <a:lstStyle/>
                    <a:p>
                      <a:endParaRPr lang="zh-TW" altLang="en-US" dirty="0"/>
                    </a:p>
                  </a:txBody>
                  <a:tcPr>
                    <a:solidFill>
                      <a:srgbClr val="FFC000"/>
                    </a:solidFill>
                  </a:tcPr>
                </a:tc>
                <a:extLst>
                  <a:ext uri="{0D108BD9-81ED-4DB2-BD59-A6C34878D82A}">
                    <a16:rowId xmlns:a16="http://schemas.microsoft.com/office/drawing/2014/main" val="1713292912"/>
                  </a:ext>
                </a:extLst>
              </a:tr>
              <a:tr h="370840">
                <a:tc>
                  <a:txBody>
                    <a:bodyPr/>
                    <a:lstStyle/>
                    <a:p>
                      <a:endParaRPr lang="zh-TW" altLang="en-US" dirty="0"/>
                    </a:p>
                  </a:txBody>
                  <a:tcPr>
                    <a:solidFill>
                      <a:srgbClr val="FFFF00"/>
                    </a:solidFill>
                  </a:tcPr>
                </a:tc>
                <a:tc>
                  <a:txBody>
                    <a:bodyPr/>
                    <a:lstStyle/>
                    <a:p>
                      <a:endParaRPr lang="zh-TW" altLang="en-US" dirty="0"/>
                    </a:p>
                  </a:txBody>
                  <a:tcPr>
                    <a:solidFill>
                      <a:srgbClr val="00FF00"/>
                    </a:solidFill>
                  </a:tcPr>
                </a:tc>
                <a:extLst>
                  <a:ext uri="{0D108BD9-81ED-4DB2-BD59-A6C34878D82A}">
                    <a16:rowId xmlns:a16="http://schemas.microsoft.com/office/drawing/2014/main" val="2630225098"/>
                  </a:ext>
                </a:extLst>
              </a:tr>
            </a:tbl>
          </a:graphicData>
        </a:graphic>
      </p:graphicFrame>
      <p:graphicFrame>
        <p:nvGraphicFramePr>
          <p:cNvPr id="17" name="表格 16">
            <a:extLst>
              <a:ext uri="{FF2B5EF4-FFF2-40B4-BE49-F238E27FC236}">
                <a16:creationId xmlns:a16="http://schemas.microsoft.com/office/drawing/2014/main" id="{00DF9E84-ADB0-4A03-8791-7C6E9DF3DAE8}"/>
              </a:ext>
            </a:extLst>
          </p:cNvPr>
          <p:cNvGraphicFramePr>
            <a:graphicFrameLocks noGrp="1"/>
          </p:cNvGraphicFramePr>
          <p:nvPr>
            <p:extLst>
              <p:ext uri="{D42A27DB-BD31-4B8C-83A1-F6EECF244321}">
                <p14:modId xmlns:p14="http://schemas.microsoft.com/office/powerpoint/2010/main" val="3586105451"/>
              </p:ext>
            </p:extLst>
          </p:nvPr>
        </p:nvGraphicFramePr>
        <p:xfrm>
          <a:off x="7392665" y="2877758"/>
          <a:ext cx="907888" cy="741680"/>
        </p:xfrm>
        <a:graphic>
          <a:graphicData uri="http://schemas.openxmlformats.org/drawingml/2006/table">
            <a:tbl>
              <a:tblPr firstRow="1" bandRow="1">
                <a:solidFill>
                  <a:srgbClr val="00FF00"/>
                </a:solidFill>
                <a:tableStyleId>{5940675A-B579-460E-94D1-54222C63F5DA}</a:tableStyleId>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p>
                      <a:endParaRPr lang="zh-TW" altLang="en-US" dirty="0"/>
                    </a:p>
                  </a:txBody>
                  <a:tcPr>
                    <a:solidFill>
                      <a:srgbClr val="FA0505"/>
                    </a:solidFill>
                  </a:tcPr>
                </a:tc>
                <a:tc>
                  <a:txBody>
                    <a:bodyPr/>
                    <a:lstStyle/>
                    <a:p>
                      <a:endParaRPr lang="zh-TW" altLang="en-US" dirty="0"/>
                    </a:p>
                  </a:txBody>
                  <a:tcPr>
                    <a:solidFill>
                      <a:srgbClr val="FABB05"/>
                    </a:solidFill>
                  </a:tcPr>
                </a:tc>
                <a:extLst>
                  <a:ext uri="{0D108BD9-81ED-4DB2-BD59-A6C34878D82A}">
                    <a16:rowId xmlns:a16="http://schemas.microsoft.com/office/drawing/2014/main" val="1713292912"/>
                  </a:ext>
                </a:extLst>
              </a:tr>
              <a:tr h="370840">
                <a:tc>
                  <a:txBody>
                    <a:bodyPr/>
                    <a:lstStyle/>
                    <a:p>
                      <a:endParaRPr lang="zh-TW" altLang="en-US" dirty="0"/>
                    </a:p>
                  </a:txBody>
                  <a:tcPr>
                    <a:solidFill>
                      <a:srgbClr val="FAFA05"/>
                    </a:solidFill>
                  </a:tcPr>
                </a:tc>
                <a:tc>
                  <a:txBody>
                    <a:bodyPr/>
                    <a:lstStyle/>
                    <a:p>
                      <a:endParaRPr lang="zh-TW" altLang="en-US" dirty="0"/>
                    </a:p>
                  </a:txBody>
                  <a:tcPr>
                    <a:solidFill>
                      <a:srgbClr val="05FA05"/>
                    </a:solidFill>
                  </a:tcPr>
                </a:tc>
                <a:extLst>
                  <a:ext uri="{0D108BD9-81ED-4DB2-BD59-A6C34878D82A}">
                    <a16:rowId xmlns:a16="http://schemas.microsoft.com/office/drawing/2014/main" val="2630225098"/>
                  </a:ext>
                </a:extLst>
              </a:tr>
            </a:tbl>
          </a:graphicData>
        </a:graphic>
      </p:graphicFrame>
      <p:graphicFrame>
        <p:nvGraphicFramePr>
          <p:cNvPr id="18" name="表格 17">
            <a:extLst>
              <a:ext uri="{FF2B5EF4-FFF2-40B4-BE49-F238E27FC236}">
                <a16:creationId xmlns:a16="http://schemas.microsoft.com/office/drawing/2014/main" id="{21DED580-168A-4D87-A001-8B1ABEC3DD32}"/>
              </a:ext>
            </a:extLst>
          </p:cNvPr>
          <p:cNvGraphicFramePr>
            <a:graphicFrameLocks noGrp="1"/>
          </p:cNvGraphicFramePr>
          <p:nvPr>
            <p:extLst>
              <p:ext uri="{D42A27DB-BD31-4B8C-83A1-F6EECF244321}">
                <p14:modId xmlns:p14="http://schemas.microsoft.com/office/powerpoint/2010/main" val="1190319384"/>
              </p:ext>
            </p:extLst>
          </p:nvPr>
        </p:nvGraphicFramePr>
        <p:xfrm>
          <a:off x="7392665" y="5485993"/>
          <a:ext cx="907888" cy="741680"/>
        </p:xfrm>
        <a:graphic>
          <a:graphicData uri="http://schemas.openxmlformats.org/drawingml/2006/table">
            <a:tbl>
              <a:tblPr firstRow="1" bandRow="1">
                <a:solidFill>
                  <a:srgbClr val="00FF00"/>
                </a:solidFill>
                <a:tableStyleId>{5940675A-B579-460E-94D1-54222C63F5DA}</a:tableStyleId>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p>
                      <a:endParaRPr lang="zh-TW" altLang="en-US" dirty="0"/>
                    </a:p>
                  </a:txBody>
                  <a:tcPr>
                    <a:solidFill>
                      <a:srgbClr val="FF0000"/>
                    </a:solidFill>
                  </a:tcPr>
                </a:tc>
                <a:tc>
                  <a:txBody>
                    <a:bodyPr/>
                    <a:lstStyle/>
                    <a:p>
                      <a:endParaRPr lang="zh-TW" altLang="en-US" dirty="0"/>
                    </a:p>
                  </a:txBody>
                  <a:tcPr>
                    <a:solidFill>
                      <a:srgbClr val="FFC000"/>
                    </a:solidFill>
                  </a:tcPr>
                </a:tc>
                <a:extLst>
                  <a:ext uri="{0D108BD9-81ED-4DB2-BD59-A6C34878D82A}">
                    <a16:rowId xmlns:a16="http://schemas.microsoft.com/office/drawing/2014/main" val="1713292912"/>
                  </a:ext>
                </a:extLst>
              </a:tr>
              <a:tr h="370840">
                <a:tc>
                  <a:txBody>
                    <a:bodyPr/>
                    <a:lstStyle/>
                    <a:p>
                      <a:endParaRPr lang="zh-TW" altLang="en-US" dirty="0"/>
                    </a:p>
                  </a:txBody>
                  <a:tcPr>
                    <a:solidFill>
                      <a:srgbClr val="FFFF00"/>
                    </a:solidFill>
                  </a:tcPr>
                </a:tc>
                <a:tc>
                  <a:txBody>
                    <a:bodyPr/>
                    <a:lstStyle/>
                    <a:p>
                      <a:endParaRPr lang="zh-TW" altLang="en-US" dirty="0"/>
                    </a:p>
                  </a:txBody>
                  <a:tcPr>
                    <a:solidFill>
                      <a:srgbClr val="00C300"/>
                    </a:solidFill>
                  </a:tcPr>
                </a:tc>
                <a:extLst>
                  <a:ext uri="{0D108BD9-81ED-4DB2-BD59-A6C34878D82A}">
                    <a16:rowId xmlns:a16="http://schemas.microsoft.com/office/drawing/2014/main" val="2630225098"/>
                  </a:ext>
                </a:extLst>
              </a:tr>
            </a:tbl>
          </a:graphicData>
        </a:graphic>
      </p:graphicFrame>
      <p:cxnSp>
        <p:nvCxnSpPr>
          <p:cNvPr id="19" name="直線單箭頭接點 18">
            <a:extLst>
              <a:ext uri="{FF2B5EF4-FFF2-40B4-BE49-F238E27FC236}">
                <a16:creationId xmlns:a16="http://schemas.microsoft.com/office/drawing/2014/main" id="{26C1B2C4-D35C-4F1D-B65F-81422CAAF29F}"/>
              </a:ext>
            </a:extLst>
          </p:cNvPr>
          <p:cNvCxnSpPr>
            <a:cxnSpLocks/>
            <a:stCxn id="14" idx="3"/>
          </p:cNvCxnSpPr>
          <p:nvPr/>
        </p:nvCxnSpPr>
        <p:spPr>
          <a:xfrm flipV="1">
            <a:off x="6102546" y="3220270"/>
            <a:ext cx="1238175" cy="12513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F05BECF-953F-4805-B8E6-7EBD2DE89A5F}"/>
              </a:ext>
            </a:extLst>
          </p:cNvPr>
          <p:cNvCxnSpPr>
            <a:cxnSpLocks/>
            <a:stCxn id="14" idx="3"/>
          </p:cNvCxnSpPr>
          <p:nvPr/>
        </p:nvCxnSpPr>
        <p:spPr>
          <a:xfrm>
            <a:off x="6102546" y="4471632"/>
            <a:ext cx="1220037" cy="14312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78691F4B-275D-4029-8166-25AB7CA9226F}"/>
              </a:ext>
            </a:extLst>
          </p:cNvPr>
          <p:cNvSpPr txBox="1"/>
          <p:nvPr/>
        </p:nvSpPr>
        <p:spPr>
          <a:xfrm>
            <a:off x="5159265" y="5147751"/>
            <a:ext cx="1839195" cy="830997"/>
          </a:xfrm>
          <a:prstGeom prst="rect">
            <a:avLst/>
          </a:prstGeom>
          <a:noFill/>
        </p:spPr>
        <p:txBody>
          <a:bodyPr wrap="square" rtlCol="0">
            <a:spAutoFit/>
          </a:bodyPr>
          <a:lstStyle/>
          <a:p>
            <a:r>
              <a:rPr lang="en-US" altLang="zh-TW" sz="2400" dirty="0"/>
              <a:t>Change one pixel much</a:t>
            </a:r>
            <a:endParaRPr lang="zh-TW" altLang="en-US" sz="2400" dirty="0"/>
          </a:p>
        </p:txBody>
      </p:sp>
      <p:sp>
        <p:nvSpPr>
          <p:cNvPr id="26" name="文字方塊 25">
            <a:extLst>
              <a:ext uri="{FF2B5EF4-FFF2-40B4-BE49-F238E27FC236}">
                <a16:creationId xmlns:a16="http://schemas.microsoft.com/office/drawing/2014/main" id="{D51C726B-0F61-4874-85A3-659E370C6FEA}"/>
              </a:ext>
            </a:extLst>
          </p:cNvPr>
          <p:cNvSpPr txBox="1"/>
          <p:nvPr/>
        </p:nvSpPr>
        <p:spPr>
          <a:xfrm>
            <a:off x="5148038" y="2763538"/>
            <a:ext cx="1780415" cy="1200329"/>
          </a:xfrm>
          <a:prstGeom prst="rect">
            <a:avLst/>
          </a:prstGeom>
          <a:noFill/>
        </p:spPr>
        <p:txBody>
          <a:bodyPr wrap="square" rtlCol="0">
            <a:spAutoFit/>
          </a:bodyPr>
          <a:lstStyle/>
          <a:p>
            <a:r>
              <a:rPr lang="en-US" altLang="zh-TW" sz="2400" dirty="0"/>
              <a:t>Change every pixel a little bit</a:t>
            </a:r>
            <a:endParaRPr lang="zh-TW" altLang="en-US" sz="2400" dirty="0"/>
          </a:p>
        </p:txBody>
      </p:sp>
      <p:sp>
        <p:nvSpPr>
          <p:cNvPr id="29" name="文字方塊 28">
            <a:extLst>
              <a:ext uri="{FF2B5EF4-FFF2-40B4-BE49-F238E27FC236}">
                <a16:creationId xmlns:a16="http://schemas.microsoft.com/office/drawing/2014/main" id="{90B763B6-43F1-4F78-9C67-DF318435EADE}"/>
              </a:ext>
            </a:extLst>
          </p:cNvPr>
          <p:cNvSpPr txBox="1"/>
          <p:nvPr/>
        </p:nvSpPr>
        <p:spPr>
          <a:xfrm>
            <a:off x="6827752" y="4291774"/>
            <a:ext cx="123817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same L2 </a:t>
            </a:r>
            <a:endParaRPr lang="zh-TW" altLang="en-US" sz="2400" dirty="0"/>
          </a:p>
        </p:txBody>
      </p:sp>
      <p:cxnSp>
        <p:nvCxnSpPr>
          <p:cNvPr id="30" name="直線單箭頭接點 29">
            <a:extLst>
              <a:ext uri="{FF2B5EF4-FFF2-40B4-BE49-F238E27FC236}">
                <a16:creationId xmlns:a16="http://schemas.microsoft.com/office/drawing/2014/main" id="{59C3E26F-C9EF-4621-93CD-FC221000B877}"/>
              </a:ext>
            </a:extLst>
          </p:cNvPr>
          <p:cNvCxnSpPr>
            <a:cxnSpLocks/>
            <a:endCxn id="29" idx="0"/>
          </p:cNvCxnSpPr>
          <p:nvPr/>
        </p:nvCxnSpPr>
        <p:spPr>
          <a:xfrm>
            <a:off x="6819228" y="3801351"/>
            <a:ext cx="627612" cy="49042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10A3F146-3437-4768-991B-7639FEEC5184}"/>
              </a:ext>
            </a:extLst>
          </p:cNvPr>
          <p:cNvCxnSpPr>
            <a:cxnSpLocks/>
            <a:endCxn id="29" idx="2"/>
          </p:cNvCxnSpPr>
          <p:nvPr/>
        </p:nvCxnSpPr>
        <p:spPr>
          <a:xfrm flipV="1">
            <a:off x="6759210" y="4753439"/>
            <a:ext cx="687630" cy="50951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207211E1-73C1-4308-8ED7-AFE48C3EAF2B}"/>
                  </a:ext>
                </a:extLst>
              </p:cNvPr>
              <p:cNvSpPr txBox="1"/>
              <p:nvPr/>
            </p:nvSpPr>
            <p:spPr>
              <a:xfrm>
                <a:off x="5796677" y="2285652"/>
                <a:ext cx="1383657"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small L-</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en-US" altLang="zh-TW" sz="2400" dirty="0"/>
                  <a:t> </a:t>
                </a:r>
                <a:endParaRPr lang="zh-TW" altLang="en-US" sz="2400" dirty="0"/>
              </a:p>
            </p:txBody>
          </p:sp>
        </mc:Choice>
        <mc:Fallback xmlns="">
          <p:sp>
            <p:nvSpPr>
              <p:cNvPr id="35" name="文字方塊 34">
                <a:extLst>
                  <a:ext uri="{FF2B5EF4-FFF2-40B4-BE49-F238E27FC236}">
                    <a16:creationId xmlns:a16="http://schemas.microsoft.com/office/drawing/2014/main" id="{207211E1-73C1-4308-8ED7-AFE48C3EAF2B}"/>
                  </a:ext>
                </a:extLst>
              </p:cNvPr>
              <p:cNvSpPr txBox="1">
                <a:spLocks noRot="1" noChangeAspect="1" noMove="1" noResize="1" noEditPoints="1" noAdjustHandles="1" noChangeArrowheads="1" noChangeShapeType="1" noTextEdit="1"/>
              </p:cNvSpPr>
              <p:nvPr/>
            </p:nvSpPr>
            <p:spPr>
              <a:xfrm>
                <a:off x="5796677" y="2285652"/>
                <a:ext cx="1383657" cy="461665"/>
              </a:xfrm>
              <a:prstGeom prst="rect">
                <a:avLst/>
              </a:prstGeom>
              <a:blipFill>
                <a:blip r:embed="rId11"/>
                <a:stretch>
                  <a:fillRect l="-6579" t="-10390" b="-27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D3B1A6F2-3236-466C-8223-10D6EB98AA73}"/>
                  </a:ext>
                </a:extLst>
              </p:cNvPr>
              <p:cNvSpPr txBox="1"/>
              <p:nvPr/>
            </p:nvSpPr>
            <p:spPr>
              <a:xfrm>
                <a:off x="5796677" y="6031209"/>
                <a:ext cx="1383657"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large L-</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en-US" altLang="zh-TW" sz="2400" dirty="0"/>
                  <a:t> </a:t>
                </a:r>
                <a:endParaRPr lang="zh-TW" altLang="en-US" sz="2400" dirty="0"/>
              </a:p>
            </p:txBody>
          </p:sp>
        </mc:Choice>
        <mc:Fallback xmlns="">
          <p:sp>
            <p:nvSpPr>
              <p:cNvPr id="36" name="文字方塊 35">
                <a:extLst>
                  <a:ext uri="{FF2B5EF4-FFF2-40B4-BE49-F238E27FC236}">
                    <a16:creationId xmlns:a16="http://schemas.microsoft.com/office/drawing/2014/main" id="{D3B1A6F2-3236-466C-8223-10D6EB98AA73}"/>
                  </a:ext>
                </a:extLst>
              </p:cNvPr>
              <p:cNvSpPr txBox="1">
                <a:spLocks noRot="1" noChangeAspect="1" noMove="1" noResize="1" noEditPoints="1" noAdjustHandles="1" noChangeArrowheads="1" noChangeShapeType="1" noTextEdit="1"/>
              </p:cNvSpPr>
              <p:nvPr/>
            </p:nvSpPr>
            <p:spPr>
              <a:xfrm>
                <a:off x="5796677" y="6031209"/>
                <a:ext cx="1383657" cy="461665"/>
              </a:xfrm>
              <a:prstGeom prst="rect">
                <a:avLst/>
              </a:prstGeom>
              <a:blipFill>
                <a:blip r:embed="rId12"/>
                <a:stretch>
                  <a:fillRect l="-5263" t="-10390" b="-2727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7" name="文字方塊 26">
                <a:extLst>
                  <a:ext uri="{FF2B5EF4-FFF2-40B4-BE49-F238E27FC236}">
                    <a16:creationId xmlns:a16="http://schemas.microsoft.com/office/drawing/2014/main" id="{C4B217F9-A195-4294-8C51-798CF335A4C3}"/>
                  </a:ext>
                </a:extLst>
              </p:cNvPr>
              <p:cNvSpPr txBox="1"/>
              <p:nvPr/>
            </p:nvSpPr>
            <p:spPr>
              <a:xfrm>
                <a:off x="732481" y="1605469"/>
                <a:ext cx="1981953"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𝑑</m:t>
                      </m:r>
                      <m:d>
                        <m:dPr>
                          <m:ctrlPr>
                            <a:rPr lang="en-US" altLang="zh-TW" sz="2800" b="0" i="1" smtClean="0">
                              <a:latin typeface="Cambria Math" panose="02040503050406030204" pitchFamily="18" charset="0"/>
                            </a:rPr>
                          </m:ctrlPr>
                        </m:dPr>
                        <m:e>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𝟎</m:t>
                              </m:r>
                            </m:sup>
                          </m:sSup>
                          <m:r>
                            <a:rPr lang="en-US" altLang="zh-TW" sz="2800" b="0" i="1" smtClean="0">
                              <a:latin typeface="Cambria Math" panose="02040503050406030204" pitchFamily="18" charset="0"/>
                            </a:rPr>
                            <m:t>,</m:t>
                          </m:r>
                          <m:r>
                            <a:rPr lang="en-US" altLang="zh-TW" sz="2800" b="1" i="1" smtClean="0">
                              <a:latin typeface="Cambria Math" panose="02040503050406030204" pitchFamily="18" charset="0"/>
                            </a:rPr>
                            <m:t>𝒙</m:t>
                          </m:r>
                        </m:e>
                      </m:d>
                      <m:r>
                        <a:rPr lang="en-US" altLang="zh-TW" sz="2800" b="0" i="1" smtClean="0">
                          <a:latin typeface="Cambria Math" panose="02040503050406030204" pitchFamily="18" charset="0"/>
                          <a:ea typeface="Cambria Math" panose="02040503050406030204" pitchFamily="18" charset="0"/>
                        </a:rPr>
                        <m:t>≤</m:t>
                      </m:r>
                      <m:r>
                        <a:rPr lang="zh-TW" altLang="en-US" sz="2800" b="0" i="1" smtClean="0">
                          <a:latin typeface="Cambria Math" panose="02040503050406030204" pitchFamily="18" charset="0"/>
                          <a:ea typeface="Cambria Math" panose="02040503050406030204" pitchFamily="18" charset="0"/>
                        </a:rPr>
                        <m:t>𝜀</m:t>
                      </m:r>
                    </m:oMath>
                  </m:oMathPara>
                </a14:m>
                <a:endParaRPr lang="zh-TW" altLang="en-US" sz="2800" dirty="0"/>
              </a:p>
            </p:txBody>
          </p:sp>
        </mc:Choice>
        <mc:Fallback>
          <p:sp>
            <p:nvSpPr>
              <p:cNvPr id="27" name="文字方塊 26">
                <a:extLst>
                  <a:ext uri="{FF2B5EF4-FFF2-40B4-BE49-F238E27FC236}">
                    <a16:creationId xmlns:a16="http://schemas.microsoft.com/office/drawing/2014/main" id="{C4B217F9-A195-4294-8C51-798CF335A4C3}"/>
                  </a:ext>
                </a:extLst>
              </p:cNvPr>
              <p:cNvSpPr txBox="1">
                <a:spLocks noRot="1" noChangeAspect="1" noMove="1" noResize="1" noEditPoints="1" noAdjustHandles="1" noChangeArrowheads="1" noChangeShapeType="1" noTextEdit="1"/>
              </p:cNvSpPr>
              <p:nvPr/>
            </p:nvSpPr>
            <p:spPr>
              <a:xfrm>
                <a:off x="732481" y="1605469"/>
                <a:ext cx="1981953" cy="486352"/>
              </a:xfrm>
              <a:prstGeom prst="rect">
                <a:avLst/>
              </a:prstGeom>
              <a:blipFill>
                <a:blip r:embed="rId13"/>
                <a:stretch>
                  <a:fillRect/>
                </a:stretch>
              </a:blipFill>
            </p:spPr>
            <p:txBody>
              <a:bodyPr/>
              <a:lstStyle/>
              <a:p>
                <a:r>
                  <a:rPr lang="zh-TW" altLang="en-US">
                    <a:noFill/>
                  </a:rPr>
                  <a:t> </a:t>
                </a:r>
              </a:p>
            </p:txBody>
          </p:sp>
        </mc:Fallback>
      </mc:AlternateContent>
      <p:sp>
        <p:nvSpPr>
          <p:cNvPr id="28" name="文字方塊 27">
            <a:extLst>
              <a:ext uri="{FF2B5EF4-FFF2-40B4-BE49-F238E27FC236}">
                <a16:creationId xmlns:a16="http://schemas.microsoft.com/office/drawing/2014/main" id="{28726EF0-919E-408B-8A52-5BCF6FB45D9F}"/>
              </a:ext>
            </a:extLst>
          </p:cNvPr>
          <p:cNvSpPr txBox="1"/>
          <p:nvPr/>
        </p:nvSpPr>
        <p:spPr>
          <a:xfrm>
            <a:off x="2859306" y="1463584"/>
            <a:ext cx="2703595" cy="830997"/>
          </a:xfrm>
          <a:prstGeom prst="rect">
            <a:avLst/>
          </a:prstGeom>
          <a:noFill/>
        </p:spPr>
        <p:txBody>
          <a:bodyPr wrap="square">
            <a:spAutoFit/>
          </a:bodyPr>
          <a:lstStyle/>
          <a:p>
            <a:r>
              <a:rPr lang="en-US" altLang="zh-TW" sz="2400" dirty="0">
                <a:solidFill>
                  <a:srgbClr val="0000FF"/>
                </a:solidFill>
              </a:rPr>
              <a:t>Need to consider </a:t>
            </a:r>
            <a:r>
              <a:rPr lang="zh-TW" altLang="en-US" sz="2400" dirty="0">
                <a:solidFill>
                  <a:srgbClr val="0000FF"/>
                </a:solidFill>
              </a:rPr>
              <a:t>human perception</a:t>
            </a:r>
          </a:p>
        </p:txBody>
      </p:sp>
    </p:spTree>
    <p:extLst>
      <p:ext uri="{BB962C8B-B14F-4D97-AF65-F5344CB8AC3E}">
        <p14:creationId xmlns:p14="http://schemas.microsoft.com/office/powerpoint/2010/main" val="28538356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P spid="12" grpId="0"/>
      <p:bldP spid="13" grpId="0"/>
      <p:bldP spid="25" grpId="0"/>
      <p:bldP spid="26" grpId="0"/>
      <p:bldP spid="29" grpId="0" animBg="1"/>
      <p:bldP spid="35" grpId="0" animBg="1"/>
      <p:bldP spid="36"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方塊 16">
            <a:extLst>
              <a:ext uri="{FF2B5EF4-FFF2-40B4-BE49-F238E27FC236}">
                <a16:creationId xmlns:a16="http://schemas.microsoft.com/office/drawing/2014/main" id="{9D5EBD6F-7C9C-491B-8072-9031679E89DF}"/>
              </a:ext>
            </a:extLst>
          </p:cNvPr>
          <p:cNvSpPr txBox="1"/>
          <p:nvPr/>
        </p:nvSpPr>
        <p:spPr>
          <a:xfrm>
            <a:off x="628650" y="3176279"/>
            <a:ext cx="2402517" cy="461665"/>
          </a:xfrm>
          <a:prstGeom prst="rect">
            <a:avLst/>
          </a:prstGeom>
          <a:noFill/>
        </p:spPr>
        <p:txBody>
          <a:bodyPr wrap="square">
            <a:spAutoFit/>
          </a:bodyPr>
          <a:lstStyle/>
          <a:p>
            <a:r>
              <a:rPr lang="en-US" altLang="zh-TW" sz="2400" b="1" i="1" u="sng" dirty="0"/>
              <a:t>Gradient Descent </a:t>
            </a:r>
            <a:endParaRPr lang="zh-TW" altLang="en-US" sz="2400" b="1" i="1" u="sng" dirty="0"/>
          </a:p>
        </p:txBody>
      </p:sp>
      <p:sp>
        <p:nvSpPr>
          <p:cNvPr id="19" name="矩形 18">
            <a:extLst>
              <a:ext uri="{FF2B5EF4-FFF2-40B4-BE49-F238E27FC236}">
                <a16:creationId xmlns:a16="http://schemas.microsoft.com/office/drawing/2014/main" id="{0531803C-FB78-4716-AB78-63674823F34D}"/>
              </a:ext>
            </a:extLst>
          </p:cNvPr>
          <p:cNvSpPr/>
          <p:nvPr/>
        </p:nvSpPr>
        <p:spPr>
          <a:xfrm>
            <a:off x="776466" y="3758049"/>
            <a:ext cx="4241948" cy="247207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8648E636-E604-4DD9-A3E1-23FDDAF92A6A}"/>
                  </a:ext>
                </a:extLst>
              </p:cNvPr>
              <p:cNvSpPr txBox="1"/>
              <p:nvPr/>
            </p:nvSpPr>
            <p:spPr>
              <a:xfrm>
                <a:off x="952264" y="4240821"/>
                <a:ext cx="3487479" cy="461665"/>
              </a:xfrm>
              <a:prstGeom prst="rect">
                <a:avLst/>
              </a:prstGeom>
              <a:noFill/>
            </p:spPr>
            <p:txBody>
              <a:bodyPr wrap="square" rtlCol="0">
                <a:spAutoFit/>
              </a:bodyPr>
              <a:lstStyle/>
              <a:p>
                <a:r>
                  <a:rPr lang="en-US" altLang="zh-TW" sz="2400" dirty="0"/>
                  <a:t>For </a:t>
                </a:r>
                <a14:m>
                  <m:oMath xmlns:m="http://schemas.openxmlformats.org/officeDocument/2006/math">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oMath>
                </a14:m>
                <a:r>
                  <a:rPr lang="en-US" altLang="zh-TW" sz="2400" dirty="0"/>
                  <a:t> to </a:t>
                </a:r>
                <a14:m>
                  <m:oMath xmlns:m="http://schemas.openxmlformats.org/officeDocument/2006/math">
                    <m:r>
                      <a:rPr lang="en-US" altLang="zh-TW" sz="2400" b="0" i="1" smtClean="0">
                        <a:latin typeface="Cambria Math" panose="02040503050406030204" pitchFamily="18" charset="0"/>
                      </a:rPr>
                      <m:t>𝑇</m:t>
                    </m:r>
                  </m:oMath>
                </a14:m>
                <a:r>
                  <a:rPr lang="en-US" altLang="zh-TW" sz="2400" dirty="0"/>
                  <a:t> </a:t>
                </a:r>
                <a:endParaRPr lang="zh-TW" altLang="en-US" sz="2400" dirty="0"/>
              </a:p>
            </p:txBody>
          </p:sp>
        </mc:Choice>
        <mc:Fallback xmlns="">
          <p:sp>
            <p:nvSpPr>
              <p:cNvPr id="20" name="文字方塊 19">
                <a:extLst>
                  <a:ext uri="{FF2B5EF4-FFF2-40B4-BE49-F238E27FC236}">
                    <a16:creationId xmlns:a16="http://schemas.microsoft.com/office/drawing/2014/main" id="{8648E636-E604-4DD9-A3E1-23FDDAF92A6A}"/>
                  </a:ext>
                </a:extLst>
              </p:cNvPr>
              <p:cNvSpPr txBox="1">
                <a:spLocks noRot="1" noChangeAspect="1" noMove="1" noResize="1" noEditPoints="1" noAdjustHandles="1" noChangeArrowheads="1" noChangeShapeType="1" noTextEdit="1"/>
              </p:cNvSpPr>
              <p:nvPr/>
            </p:nvSpPr>
            <p:spPr>
              <a:xfrm>
                <a:off x="952264" y="4240821"/>
                <a:ext cx="3487479" cy="461665"/>
              </a:xfrm>
              <a:prstGeom prst="rect">
                <a:avLst/>
              </a:prstGeom>
              <a:blipFill>
                <a:blip r:embed="rId2"/>
                <a:stretch>
                  <a:fillRect l="-2622"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209EF72E-9F1E-4EEF-9399-9A6BAAD08D00}"/>
                  </a:ext>
                </a:extLst>
              </p:cNvPr>
              <p:cNvSpPr txBox="1"/>
              <p:nvPr/>
            </p:nvSpPr>
            <p:spPr>
              <a:xfrm>
                <a:off x="1604175" y="4742377"/>
                <a:ext cx="208743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𝒙</m:t>
                          </m:r>
                        </m:e>
                        <m:sup>
                          <m:r>
                            <a:rPr lang="en-US" altLang="zh-TW" sz="2400" b="1" i="1" smtClean="0">
                              <a:latin typeface="Cambria Math" panose="02040503050406030204" pitchFamily="18" charset="0"/>
                            </a:rPr>
                            <m:t>𝒕</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𝒕</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𝟏</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en-US" altLang="zh-TW" sz="2400" b="1" i="1" smtClean="0">
                          <a:latin typeface="Cambria Math" panose="02040503050406030204" pitchFamily="18" charset="0"/>
                        </a:rPr>
                        <m:t>𝒈</m:t>
                      </m:r>
                    </m:oMath>
                  </m:oMathPara>
                </a14:m>
                <a:endParaRPr lang="zh-TW" altLang="en-US" sz="2400" b="1" dirty="0"/>
              </a:p>
            </p:txBody>
          </p:sp>
        </mc:Choice>
        <mc:Fallback xmlns="">
          <p:sp>
            <p:nvSpPr>
              <p:cNvPr id="21" name="文字方塊 20">
                <a:extLst>
                  <a:ext uri="{FF2B5EF4-FFF2-40B4-BE49-F238E27FC236}">
                    <a16:creationId xmlns:a16="http://schemas.microsoft.com/office/drawing/2014/main" id="{209EF72E-9F1E-4EEF-9399-9A6BAAD08D00}"/>
                  </a:ext>
                </a:extLst>
              </p:cNvPr>
              <p:cNvSpPr txBox="1">
                <a:spLocks noRot="1" noChangeAspect="1" noMove="1" noResize="1" noEditPoints="1" noAdjustHandles="1" noChangeArrowheads="1" noChangeShapeType="1" noTextEdit="1"/>
              </p:cNvSpPr>
              <p:nvPr/>
            </p:nvSpPr>
            <p:spPr>
              <a:xfrm>
                <a:off x="1604175" y="4742377"/>
                <a:ext cx="2087430" cy="377667"/>
              </a:xfrm>
              <a:prstGeom prst="rect">
                <a:avLst/>
              </a:prstGeom>
              <a:blipFill>
                <a:blip r:embed="rId3"/>
                <a:stretch>
                  <a:fillRect l="-2041" t="-1613" r="-3499" b="-2580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FC93882B-68AA-4953-A1D8-7BA94B680C4D}"/>
                  </a:ext>
                </a:extLst>
              </p:cNvPr>
              <p:cNvSpPr txBox="1"/>
              <p:nvPr/>
            </p:nvSpPr>
            <p:spPr>
              <a:xfrm>
                <a:off x="952264" y="3812558"/>
                <a:ext cx="3890352" cy="470000"/>
              </a:xfrm>
              <a:prstGeom prst="rect">
                <a:avLst/>
              </a:prstGeom>
              <a:noFill/>
            </p:spPr>
            <p:txBody>
              <a:bodyPr wrap="square" rtlCol="0">
                <a:spAutoFit/>
              </a:bodyPr>
              <a:lstStyle/>
              <a:p>
                <a:r>
                  <a:rPr lang="en-US" altLang="zh-TW" sz="2400" dirty="0"/>
                  <a:t>Start from original image </a:t>
                </a:r>
                <a14:m>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oMath>
                </a14:m>
                <a:endParaRPr lang="zh-TW" altLang="en-US" sz="2400" b="1" dirty="0"/>
              </a:p>
            </p:txBody>
          </p:sp>
        </mc:Choice>
        <mc:Fallback xmlns="">
          <p:sp>
            <p:nvSpPr>
              <p:cNvPr id="22" name="文字方塊 21">
                <a:extLst>
                  <a:ext uri="{FF2B5EF4-FFF2-40B4-BE49-F238E27FC236}">
                    <a16:creationId xmlns:a16="http://schemas.microsoft.com/office/drawing/2014/main" id="{FC93882B-68AA-4953-A1D8-7BA94B680C4D}"/>
                  </a:ext>
                </a:extLst>
              </p:cNvPr>
              <p:cNvSpPr txBox="1">
                <a:spLocks noRot="1" noChangeAspect="1" noMove="1" noResize="1" noEditPoints="1" noAdjustHandles="1" noChangeArrowheads="1" noChangeShapeType="1" noTextEdit="1"/>
              </p:cNvSpPr>
              <p:nvPr/>
            </p:nvSpPr>
            <p:spPr>
              <a:xfrm>
                <a:off x="952264" y="3812558"/>
                <a:ext cx="3890352" cy="470000"/>
              </a:xfrm>
              <a:prstGeom prst="rect">
                <a:avLst/>
              </a:prstGeom>
              <a:blipFill>
                <a:blip r:embed="rId4"/>
                <a:stretch>
                  <a:fillRect l="-2351" t="-7692" b="-282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1C91D5A3-58F9-4C2F-90A3-A713C29E778C}"/>
                  </a:ext>
                </a:extLst>
              </p:cNvPr>
              <p:cNvSpPr txBox="1"/>
              <p:nvPr/>
            </p:nvSpPr>
            <p:spPr>
              <a:xfrm>
                <a:off x="5476737" y="3921196"/>
                <a:ext cx="2669513" cy="2187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smtClean="0">
                          <a:latin typeface="Cambria Math" panose="02040503050406030204" pitchFamily="18" charset="0"/>
                        </a:rPr>
                        <m:t>𝒈</m:t>
                      </m:r>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eqArr>
                            <m:eqArrPr>
                              <m:ctrlPr>
                                <a:rPr lang="en-US" altLang="zh-TW" sz="2800" b="0" i="1" smtClean="0">
                                  <a:latin typeface="Cambria Math" panose="02040503050406030204" pitchFamily="18" charset="0"/>
                                </a:rPr>
                              </m:ctrlPr>
                            </m:eqArrPr>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i="1">
                                          <a:latin typeface="Cambria Math" panose="02040503050406030204" pitchFamily="18" charset="0"/>
                                        </a:rPr>
                                        <m:t>1</m:t>
                                      </m:r>
                                    </m:sub>
                                  </m:sSub>
                                </m:den>
                              </m:f>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m:t>
                                  </m:r>
                                </m:e>
                                <m:sub>
                                  <m:r>
                                    <a:rPr lang="en-US" altLang="zh-TW" sz="2800" b="1" i="1" smtClean="0">
                                      <a:latin typeface="Cambria Math" panose="02040503050406030204" pitchFamily="18" charset="0"/>
                                    </a:rPr>
                                    <m:t>𝒙</m:t>
                                  </m:r>
                                  <m:r>
                                    <a:rPr lang="en-US" altLang="zh-TW" sz="2800" i="1">
                                      <a:latin typeface="Cambria Math" panose="02040503050406030204" pitchFamily="18" charset="0"/>
                                    </a:rPr>
                                    <m:t>=</m:t>
                                  </m:r>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𝒕</m:t>
                                      </m:r>
                                      <m:r>
                                        <a:rPr lang="en-US" altLang="zh-TW" sz="2800" b="1" i="1">
                                          <a:latin typeface="Cambria Math" panose="02040503050406030204" pitchFamily="18" charset="0"/>
                                        </a:rPr>
                                        <m:t>−</m:t>
                                      </m:r>
                                      <m:r>
                                        <a:rPr lang="en-US" altLang="zh-TW" sz="2800" b="1" i="1">
                                          <a:latin typeface="Cambria Math" panose="02040503050406030204" pitchFamily="18" charset="0"/>
                                        </a:rPr>
                                        <m:t>𝟏</m:t>
                                      </m:r>
                                    </m:sup>
                                  </m:sSup>
                                </m:sub>
                              </m:sSub>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den>
                              </m:f>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m:t>
                                  </m:r>
                                </m:e>
                                <m:sub>
                                  <m:r>
                                    <a:rPr lang="en-US" altLang="zh-TW" sz="2800" b="1" i="1" smtClean="0">
                                      <a:latin typeface="Cambria Math" panose="02040503050406030204" pitchFamily="18" charset="0"/>
                                    </a:rPr>
                                    <m:t>𝒙</m:t>
                                  </m:r>
                                  <m:r>
                                    <a:rPr lang="en-US" altLang="zh-TW" sz="2800" i="1">
                                      <a:latin typeface="Cambria Math" panose="02040503050406030204" pitchFamily="18" charset="0"/>
                                    </a:rPr>
                                    <m:t>=</m:t>
                                  </m:r>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𝒕</m:t>
                                      </m:r>
                                      <m:r>
                                        <a:rPr lang="en-US" altLang="zh-TW" sz="2800" b="1" i="1">
                                          <a:latin typeface="Cambria Math" panose="02040503050406030204" pitchFamily="18" charset="0"/>
                                        </a:rPr>
                                        <m:t>−</m:t>
                                      </m:r>
                                      <m:r>
                                        <a:rPr lang="en-US" altLang="zh-TW" sz="2800" b="1" i="1">
                                          <a:latin typeface="Cambria Math" panose="02040503050406030204" pitchFamily="18" charset="0"/>
                                        </a:rPr>
                                        <m:t>𝟏</m:t>
                                      </m:r>
                                    </m:sup>
                                  </m:sSup>
                                </m:sub>
                              </m:sSub>
                            </m:e>
                            <m:e>
                              <m:r>
                                <a:rPr lang="zh-TW" altLang="en-US" sz="2800" i="1" smtClean="0">
                                  <a:latin typeface="Cambria Math" panose="02040503050406030204" pitchFamily="18" charset="0"/>
                                </a:rPr>
                                <m:t>⋮</m:t>
                              </m:r>
                            </m:e>
                          </m:eqArr>
                        </m:e>
                      </m:d>
                    </m:oMath>
                  </m:oMathPara>
                </a14:m>
                <a:endParaRPr lang="zh-TW" altLang="en-US" sz="2800" dirty="0"/>
              </a:p>
            </p:txBody>
          </p:sp>
        </mc:Choice>
        <mc:Fallback xmlns="">
          <p:sp>
            <p:nvSpPr>
              <p:cNvPr id="25" name="文字方塊 24">
                <a:extLst>
                  <a:ext uri="{FF2B5EF4-FFF2-40B4-BE49-F238E27FC236}">
                    <a16:creationId xmlns:a16="http://schemas.microsoft.com/office/drawing/2014/main" id="{1C91D5A3-58F9-4C2F-90A3-A713C29E778C}"/>
                  </a:ext>
                </a:extLst>
              </p:cNvPr>
              <p:cNvSpPr txBox="1">
                <a:spLocks noRot="1" noChangeAspect="1" noMove="1" noResize="1" noEditPoints="1" noAdjustHandles="1" noChangeArrowheads="1" noChangeShapeType="1" noTextEdit="1"/>
              </p:cNvSpPr>
              <p:nvPr/>
            </p:nvSpPr>
            <p:spPr>
              <a:xfrm>
                <a:off x="5476737" y="3921196"/>
                <a:ext cx="2669513" cy="2187587"/>
              </a:xfrm>
              <a:prstGeom prst="rect">
                <a:avLst/>
              </a:prstGeom>
              <a:blipFill>
                <a:blip r:embed="rId5"/>
                <a:stretch>
                  <a:fillRect/>
                </a:stretch>
              </a:blipFill>
            </p:spPr>
            <p:txBody>
              <a:bodyPr/>
              <a:lstStyle/>
              <a:p>
                <a:r>
                  <a:rPr lang="zh-TW" altLang="en-US">
                    <a:noFill/>
                  </a:rPr>
                  <a:t> </a:t>
                </a:r>
              </a:p>
            </p:txBody>
          </p:sp>
        </mc:Fallback>
      </mc:AlternateContent>
      <p:sp>
        <p:nvSpPr>
          <p:cNvPr id="26" name="標題 1">
            <a:extLst>
              <a:ext uri="{FF2B5EF4-FFF2-40B4-BE49-F238E27FC236}">
                <a16:creationId xmlns:a16="http://schemas.microsoft.com/office/drawing/2014/main" id="{FBA855ED-F90E-43A0-9687-960ADF8FF12D}"/>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Attack Approach </a:t>
            </a:r>
            <a:endParaRPr lang="zh-TW" altLang="en-US" dirty="0"/>
          </a:p>
        </p:txBody>
      </p:sp>
      <p:grpSp>
        <p:nvGrpSpPr>
          <p:cNvPr id="27" name="群組 26">
            <a:extLst>
              <a:ext uri="{FF2B5EF4-FFF2-40B4-BE49-F238E27FC236}">
                <a16:creationId xmlns:a16="http://schemas.microsoft.com/office/drawing/2014/main" id="{94B655A1-42EF-4C46-9091-87C48F5274F0}"/>
              </a:ext>
            </a:extLst>
          </p:cNvPr>
          <p:cNvGrpSpPr/>
          <p:nvPr/>
        </p:nvGrpSpPr>
        <p:grpSpPr>
          <a:xfrm>
            <a:off x="4738622" y="292964"/>
            <a:ext cx="4327791" cy="613854"/>
            <a:chOff x="5332408" y="352655"/>
            <a:chExt cx="4327791" cy="613854"/>
          </a:xfrm>
        </p:grpSpPr>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C2B1A070-15B3-4B87-A59C-2E9E1897E9B7}"/>
                    </a:ext>
                  </a:extLst>
                </p:cNvPr>
                <p:cNvSpPr/>
                <p:nvPr/>
              </p:nvSpPr>
              <p:spPr>
                <a:xfrm>
                  <a:off x="5332408" y="365126"/>
                  <a:ext cx="2729530" cy="6013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smtClean="0">
                                    <a:latin typeface="Cambria Math" panose="02040503050406030204" pitchFamily="18" charset="0"/>
                                  </a:rPr>
                                  <m:t>𝑤</m:t>
                                </m:r>
                                <m:r>
                                  <a:rPr lang="en-US" altLang="zh-TW" sz="2400" i="1">
                                    <a:latin typeface="Cambria Math" panose="02040503050406030204" pitchFamily="18" charset="0"/>
                                  </a:rPr>
                                  <m:t>,</m:t>
                                </m:r>
                                <m:r>
                                  <a:rPr lang="en-US" altLang="zh-TW" sz="2400" i="1" smtClean="0">
                                    <a:latin typeface="Cambria Math" panose="02040503050406030204" pitchFamily="18" charset="0"/>
                                  </a:rPr>
                                  <m:t>𝑏</m:t>
                                </m:r>
                              </m:lim>
                            </m:limLow>
                          </m:fName>
                          <m:e>
                            <m:r>
                              <a:rPr lang="en-US" altLang="zh-TW" sz="2400" b="0" i="1" smtClean="0">
                                <a:latin typeface="Cambria Math" panose="02040503050406030204" pitchFamily="18" charset="0"/>
                              </a:rPr>
                              <m:t>𝐿</m:t>
                            </m:r>
                          </m:e>
                        </m:func>
                      </m:oMath>
                    </m:oMathPara>
                  </a14:m>
                  <a:endParaRPr lang="zh-TW" altLang="en-US" sz="2400" dirty="0"/>
                </a:p>
              </p:txBody>
            </p:sp>
          </mc:Choice>
          <mc:Fallback xmlns="">
            <p:sp>
              <p:nvSpPr>
                <p:cNvPr id="28" name="矩形 27">
                  <a:extLst>
                    <a:ext uri="{FF2B5EF4-FFF2-40B4-BE49-F238E27FC236}">
                      <a16:creationId xmlns:a16="http://schemas.microsoft.com/office/drawing/2014/main" id="{C2B1A070-15B3-4B87-A59C-2E9E1897E9B7}"/>
                    </a:ext>
                  </a:extLst>
                </p:cNvPr>
                <p:cNvSpPr>
                  <a:spLocks noRot="1" noChangeAspect="1" noMove="1" noResize="1" noEditPoints="1" noAdjustHandles="1" noChangeArrowheads="1" noChangeShapeType="1" noTextEdit="1"/>
                </p:cNvSpPr>
                <p:nvPr/>
              </p:nvSpPr>
              <p:spPr>
                <a:xfrm>
                  <a:off x="5332408" y="365126"/>
                  <a:ext cx="2729530" cy="601383"/>
                </a:xfrm>
                <a:prstGeom prst="rect">
                  <a:avLst/>
                </a:prstGeom>
                <a:blipFill>
                  <a:blip r:embed="rId6"/>
                  <a:stretch>
                    <a:fillRect/>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FBE3B5ED-3A15-4E64-B1AE-394FEA6BF1F4}"/>
                </a:ext>
              </a:extLst>
            </p:cNvPr>
            <p:cNvSpPr txBox="1"/>
            <p:nvPr/>
          </p:nvSpPr>
          <p:spPr>
            <a:xfrm>
              <a:off x="7993521" y="352655"/>
              <a:ext cx="1666678" cy="461665"/>
            </a:xfrm>
            <a:prstGeom prst="rect">
              <a:avLst/>
            </a:prstGeom>
            <a:noFill/>
          </p:spPr>
          <p:txBody>
            <a:bodyPr wrap="square" rtlCol="0">
              <a:spAutoFit/>
            </a:bodyPr>
            <a:lstStyle/>
            <a:p>
              <a:r>
                <a:rPr lang="en-US" altLang="zh-TW" sz="2400" dirty="0">
                  <a:solidFill>
                    <a:srgbClr val="FF0000"/>
                  </a:solidFill>
                </a:rPr>
                <a:t>Difference?</a:t>
              </a:r>
              <a:endParaRPr lang="zh-TW" altLang="en-US" sz="2400" dirty="0">
                <a:solidFill>
                  <a:srgbClr val="FF0000"/>
                </a:solidFill>
              </a:endParaRPr>
            </a:p>
          </p:txBody>
        </p:sp>
      </p:grpSp>
      <p:sp>
        <p:nvSpPr>
          <p:cNvPr id="30" name="文字方塊 29">
            <a:extLst>
              <a:ext uri="{FF2B5EF4-FFF2-40B4-BE49-F238E27FC236}">
                <a16:creationId xmlns:a16="http://schemas.microsoft.com/office/drawing/2014/main" id="{CDFFB990-5848-4268-A7CF-2304459397D3}"/>
              </a:ext>
            </a:extLst>
          </p:cNvPr>
          <p:cNvSpPr txBox="1"/>
          <p:nvPr/>
        </p:nvSpPr>
        <p:spPr>
          <a:xfrm>
            <a:off x="4572000" y="871620"/>
            <a:ext cx="4696012" cy="461665"/>
          </a:xfrm>
          <a:prstGeom prst="rect">
            <a:avLst/>
          </a:prstGeom>
          <a:noFill/>
        </p:spPr>
        <p:txBody>
          <a:bodyPr wrap="square">
            <a:spAutoFit/>
          </a:bodyPr>
          <a:lstStyle/>
          <a:p>
            <a:pPr algn="ctr"/>
            <a:r>
              <a:rPr lang="en-US" altLang="zh-TW" sz="2400" dirty="0">
                <a:solidFill>
                  <a:srgbClr val="0000FF"/>
                </a:solidFill>
              </a:rPr>
              <a:t>Update </a:t>
            </a:r>
            <a:r>
              <a:rPr lang="en-US" altLang="zh-TW" sz="2400" b="1" i="1" dirty="0">
                <a:solidFill>
                  <a:srgbClr val="0000FF"/>
                </a:solidFill>
              </a:rPr>
              <a:t>input</a:t>
            </a:r>
            <a:r>
              <a:rPr lang="en-US" altLang="zh-TW" sz="2400" dirty="0">
                <a:solidFill>
                  <a:srgbClr val="0000FF"/>
                </a:solidFill>
              </a:rPr>
              <a:t>, not </a:t>
            </a:r>
            <a:r>
              <a:rPr lang="en-US" altLang="zh-TW" sz="2400" b="1" i="1" dirty="0">
                <a:solidFill>
                  <a:srgbClr val="0000FF"/>
                </a:solidFill>
              </a:rPr>
              <a:t>parameters</a:t>
            </a:r>
            <a:endParaRPr lang="zh-TW" altLang="en-US" sz="2400" b="1" i="1" dirty="0">
              <a:solidFill>
                <a:srgbClr val="0000FF"/>
              </a:solidFill>
            </a:endParaRPr>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A4E960E-0A1D-42CA-A289-9378B4B650A3}"/>
                  </a:ext>
                </a:extLst>
              </p:cNvPr>
              <p:cNvSpPr txBox="1"/>
              <p:nvPr/>
            </p:nvSpPr>
            <p:spPr>
              <a:xfrm>
                <a:off x="1489302" y="2122866"/>
                <a:ext cx="3601242" cy="681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m:t>
                          </m:r>
                        </m:sup>
                      </m:sSup>
                      <m:r>
                        <a:rPr lang="en-US" altLang="zh-TW" sz="2800" i="1">
                          <a:latin typeface="Cambria Math" panose="02040503050406030204" pitchFamily="18" charset="0"/>
                        </a:rPr>
                        <m:t>=</m:t>
                      </m:r>
                      <m:r>
                        <a:rPr lang="en-US" altLang="zh-TW" sz="2800" i="1">
                          <a:latin typeface="Cambria Math" panose="02040503050406030204" pitchFamily="18" charset="0"/>
                        </a:rPr>
                        <m:t>𝑎𝑟𝑔</m:t>
                      </m:r>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min</m:t>
                              </m:r>
                            </m:e>
                            <m:lim>
                              <m:r>
                                <a:rPr lang="en-US" altLang="zh-TW" sz="2800" i="1">
                                  <a:latin typeface="Cambria Math" panose="02040503050406030204" pitchFamily="18" charset="0"/>
                                </a:rPr>
                                <m:t>𝑑</m:t>
                              </m:r>
                              <m:d>
                                <m:dPr>
                                  <m:ctrlPr>
                                    <a:rPr lang="en-US" altLang="zh-TW" sz="2800" i="1">
                                      <a:latin typeface="Cambria Math" panose="02040503050406030204" pitchFamily="18" charset="0"/>
                                    </a:rPr>
                                  </m:ctrlPr>
                                </m:dPr>
                                <m:e>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𝟎</m:t>
                                      </m:r>
                                    </m:sup>
                                  </m:sSup>
                                  <m:r>
                                    <a:rPr lang="en-US" altLang="zh-TW" sz="2800" i="1">
                                      <a:latin typeface="Cambria Math" panose="02040503050406030204" pitchFamily="18" charset="0"/>
                                    </a:rPr>
                                    <m:t>,</m:t>
                                  </m:r>
                                  <m:r>
                                    <a:rPr lang="en-US" altLang="zh-TW" sz="2800" b="1" i="1">
                                      <a:latin typeface="Cambria Math" panose="02040503050406030204" pitchFamily="18" charset="0"/>
                                    </a:rPr>
                                    <m:t>𝒙</m:t>
                                  </m:r>
                                </m:e>
                              </m:d>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𝜀</m:t>
                              </m:r>
                              <m:r>
                                <m:rPr>
                                  <m:nor/>
                                </m:rPr>
                                <a:rPr lang="zh-TW" altLang="en-US" sz="2800" dirty="0"/>
                                <m:t> </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r>
                                <a:rPr lang="en-US" altLang="zh-TW" sz="2800" b="1" i="1">
                                  <a:latin typeface="Cambria Math" panose="02040503050406030204" pitchFamily="18" charset="0"/>
                                </a:rPr>
                                <m:t>𝒙</m:t>
                              </m:r>
                            </m:e>
                          </m:d>
                        </m:e>
                      </m:func>
                    </m:oMath>
                  </m:oMathPara>
                </a14:m>
                <a:endParaRPr lang="zh-TW" altLang="en-US" sz="2800" dirty="0"/>
              </a:p>
            </p:txBody>
          </p:sp>
        </mc:Choice>
        <mc:Fallback xmlns="">
          <p:sp>
            <p:nvSpPr>
              <p:cNvPr id="31" name="文字方塊 30">
                <a:extLst>
                  <a:ext uri="{FF2B5EF4-FFF2-40B4-BE49-F238E27FC236}">
                    <a16:creationId xmlns:a16="http://schemas.microsoft.com/office/drawing/2014/main" id="{5A4E960E-0A1D-42CA-A289-9378B4B650A3}"/>
                  </a:ext>
                </a:extLst>
              </p:cNvPr>
              <p:cNvSpPr txBox="1">
                <a:spLocks noRot="1" noChangeAspect="1" noMove="1" noResize="1" noEditPoints="1" noAdjustHandles="1" noChangeArrowheads="1" noChangeShapeType="1" noTextEdit="1"/>
              </p:cNvSpPr>
              <p:nvPr/>
            </p:nvSpPr>
            <p:spPr>
              <a:xfrm>
                <a:off x="1489302" y="2122866"/>
                <a:ext cx="3601242" cy="681149"/>
              </a:xfrm>
              <a:prstGeom prst="rect">
                <a:avLst/>
              </a:prstGeom>
              <a:blipFill>
                <a:blip r:embed="rId7"/>
                <a:stretch>
                  <a:fillRect/>
                </a:stretch>
              </a:blipFill>
            </p:spPr>
            <p:txBody>
              <a:bodyPr/>
              <a:lstStyle/>
              <a:p>
                <a:r>
                  <a:rPr lang="zh-TW" altLang="en-US">
                    <a:noFill/>
                  </a:rPr>
                  <a:t> </a:t>
                </a:r>
              </a:p>
            </p:txBody>
          </p:sp>
        </mc:Fallback>
      </mc:AlternateContent>
      <p:sp>
        <p:nvSpPr>
          <p:cNvPr id="42" name="矩形 41">
            <a:extLst>
              <a:ext uri="{FF2B5EF4-FFF2-40B4-BE49-F238E27FC236}">
                <a16:creationId xmlns:a16="http://schemas.microsoft.com/office/drawing/2014/main" id="{BC347A50-883B-4FEC-8238-3258794DCCCD}"/>
              </a:ext>
            </a:extLst>
          </p:cNvPr>
          <p:cNvSpPr/>
          <p:nvPr/>
        </p:nvSpPr>
        <p:spPr>
          <a:xfrm>
            <a:off x="2997896" y="2494799"/>
            <a:ext cx="1290043" cy="698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926954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2" grpId="0"/>
      <p:bldP spid="25" grpId="0"/>
      <p:bldP spid="30" grpId="0"/>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AE59F3-E6E2-4408-8B0B-FAA94073C374}"/>
              </a:ext>
            </a:extLst>
          </p:cNvPr>
          <p:cNvSpPr>
            <a:spLocks noGrp="1"/>
          </p:cNvSpPr>
          <p:nvPr>
            <p:ph type="title"/>
          </p:nvPr>
        </p:nvSpPr>
        <p:spPr/>
        <p:txBody>
          <a:bodyPr/>
          <a:lstStyle/>
          <a:p>
            <a:r>
              <a:rPr lang="en-US" altLang="zh-TW" dirty="0"/>
              <a:t>Attack Approach </a:t>
            </a:r>
            <a:endParaRPr lang="zh-TW" altLang="en-US" dirty="0"/>
          </a:p>
        </p:txBody>
      </p:sp>
      <p:sp>
        <p:nvSpPr>
          <p:cNvPr id="17" name="文字方塊 16">
            <a:extLst>
              <a:ext uri="{FF2B5EF4-FFF2-40B4-BE49-F238E27FC236}">
                <a16:creationId xmlns:a16="http://schemas.microsoft.com/office/drawing/2014/main" id="{9D5EBD6F-7C9C-491B-8072-9031679E89DF}"/>
              </a:ext>
            </a:extLst>
          </p:cNvPr>
          <p:cNvSpPr txBox="1"/>
          <p:nvPr/>
        </p:nvSpPr>
        <p:spPr>
          <a:xfrm>
            <a:off x="628650" y="3176279"/>
            <a:ext cx="2402517" cy="461665"/>
          </a:xfrm>
          <a:prstGeom prst="rect">
            <a:avLst/>
          </a:prstGeom>
          <a:noFill/>
        </p:spPr>
        <p:txBody>
          <a:bodyPr wrap="square">
            <a:spAutoFit/>
          </a:bodyPr>
          <a:lstStyle/>
          <a:p>
            <a:r>
              <a:rPr lang="en-US" altLang="zh-TW" sz="2400" b="1" i="1" u="sng" dirty="0"/>
              <a:t>Gradient Descent </a:t>
            </a:r>
            <a:endParaRPr lang="zh-TW" altLang="en-US" sz="2400" b="1" i="1" u="sng" dirty="0"/>
          </a:p>
        </p:txBody>
      </p:sp>
      <p:sp>
        <p:nvSpPr>
          <p:cNvPr id="19" name="矩形 18">
            <a:extLst>
              <a:ext uri="{FF2B5EF4-FFF2-40B4-BE49-F238E27FC236}">
                <a16:creationId xmlns:a16="http://schemas.microsoft.com/office/drawing/2014/main" id="{0531803C-FB78-4716-AB78-63674823F34D}"/>
              </a:ext>
            </a:extLst>
          </p:cNvPr>
          <p:cNvSpPr/>
          <p:nvPr/>
        </p:nvSpPr>
        <p:spPr>
          <a:xfrm>
            <a:off x="776466" y="3758049"/>
            <a:ext cx="4241948" cy="247207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8648E636-E604-4DD9-A3E1-23FDDAF92A6A}"/>
                  </a:ext>
                </a:extLst>
              </p:cNvPr>
              <p:cNvSpPr txBox="1"/>
              <p:nvPr/>
            </p:nvSpPr>
            <p:spPr>
              <a:xfrm>
                <a:off x="952264" y="4240821"/>
                <a:ext cx="3487479" cy="461665"/>
              </a:xfrm>
              <a:prstGeom prst="rect">
                <a:avLst/>
              </a:prstGeom>
              <a:noFill/>
            </p:spPr>
            <p:txBody>
              <a:bodyPr wrap="square" rtlCol="0">
                <a:spAutoFit/>
              </a:bodyPr>
              <a:lstStyle/>
              <a:p>
                <a:r>
                  <a:rPr lang="en-US" altLang="zh-TW" sz="2400" dirty="0"/>
                  <a:t>For </a:t>
                </a:r>
                <a14:m>
                  <m:oMath xmlns:m="http://schemas.openxmlformats.org/officeDocument/2006/math">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oMath>
                </a14:m>
                <a:r>
                  <a:rPr lang="en-US" altLang="zh-TW" sz="2400" dirty="0"/>
                  <a:t> to </a:t>
                </a:r>
                <a14:m>
                  <m:oMath xmlns:m="http://schemas.openxmlformats.org/officeDocument/2006/math">
                    <m:r>
                      <a:rPr lang="en-US" altLang="zh-TW" sz="2400" b="0" i="1" smtClean="0">
                        <a:latin typeface="Cambria Math" panose="02040503050406030204" pitchFamily="18" charset="0"/>
                      </a:rPr>
                      <m:t>𝑇</m:t>
                    </m:r>
                  </m:oMath>
                </a14:m>
                <a:r>
                  <a:rPr lang="en-US" altLang="zh-TW" sz="2400" dirty="0"/>
                  <a:t> </a:t>
                </a:r>
                <a:endParaRPr lang="zh-TW" altLang="en-US" sz="2400" dirty="0"/>
              </a:p>
            </p:txBody>
          </p:sp>
        </mc:Choice>
        <mc:Fallback xmlns="">
          <p:sp>
            <p:nvSpPr>
              <p:cNvPr id="20" name="文字方塊 19">
                <a:extLst>
                  <a:ext uri="{FF2B5EF4-FFF2-40B4-BE49-F238E27FC236}">
                    <a16:creationId xmlns:a16="http://schemas.microsoft.com/office/drawing/2014/main" id="{8648E636-E604-4DD9-A3E1-23FDDAF92A6A}"/>
                  </a:ext>
                </a:extLst>
              </p:cNvPr>
              <p:cNvSpPr txBox="1">
                <a:spLocks noRot="1" noChangeAspect="1" noMove="1" noResize="1" noEditPoints="1" noAdjustHandles="1" noChangeArrowheads="1" noChangeShapeType="1" noTextEdit="1"/>
              </p:cNvSpPr>
              <p:nvPr/>
            </p:nvSpPr>
            <p:spPr>
              <a:xfrm>
                <a:off x="952264" y="4240821"/>
                <a:ext cx="3487479" cy="461665"/>
              </a:xfrm>
              <a:prstGeom prst="rect">
                <a:avLst/>
              </a:prstGeom>
              <a:blipFill>
                <a:blip r:embed="rId2"/>
                <a:stretch>
                  <a:fillRect l="-2622"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209EF72E-9F1E-4EEF-9399-9A6BAAD08D00}"/>
                  </a:ext>
                </a:extLst>
              </p:cNvPr>
              <p:cNvSpPr txBox="1"/>
              <p:nvPr/>
            </p:nvSpPr>
            <p:spPr>
              <a:xfrm>
                <a:off x="1604175" y="4742377"/>
                <a:ext cx="208743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𝒙</m:t>
                          </m:r>
                        </m:e>
                        <m:sup>
                          <m:r>
                            <a:rPr lang="en-US" altLang="zh-TW" sz="2400" b="1" i="1" smtClean="0">
                              <a:latin typeface="Cambria Math" panose="02040503050406030204" pitchFamily="18" charset="0"/>
                            </a:rPr>
                            <m:t>𝒕</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𝒕</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𝟏</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en-US" altLang="zh-TW" sz="2400" b="1" i="1" smtClean="0">
                          <a:latin typeface="Cambria Math" panose="02040503050406030204" pitchFamily="18" charset="0"/>
                        </a:rPr>
                        <m:t>𝒈</m:t>
                      </m:r>
                    </m:oMath>
                  </m:oMathPara>
                </a14:m>
                <a:endParaRPr lang="zh-TW" altLang="en-US" sz="2400" b="1" dirty="0"/>
              </a:p>
            </p:txBody>
          </p:sp>
        </mc:Choice>
        <mc:Fallback xmlns="">
          <p:sp>
            <p:nvSpPr>
              <p:cNvPr id="21" name="文字方塊 20">
                <a:extLst>
                  <a:ext uri="{FF2B5EF4-FFF2-40B4-BE49-F238E27FC236}">
                    <a16:creationId xmlns:a16="http://schemas.microsoft.com/office/drawing/2014/main" id="{209EF72E-9F1E-4EEF-9399-9A6BAAD08D00}"/>
                  </a:ext>
                </a:extLst>
              </p:cNvPr>
              <p:cNvSpPr txBox="1">
                <a:spLocks noRot="1" noChangeAspect="1" noMove="1" noResize="1" noEditPoints="1" noAdjustHandles="1" noChangeArrowheads="1" noChangeShapeType="1" noTextEdit="1"/>
              </p:cNvSpPr>
              <p:nvPr/>
            </p:nvSpPr>
            <p:spPr>
              <a:xfrm>
                <a:off x="1604175" y="4742377"/>
                <a:ext cx="2087430" cy="377667"/>
              </a:xfrm>
              <a:prstGeom prst="rect">
                <a:avLst/>
              </a:prstGeom>
              <a:blipFill>
                <a:blip r:embed="rId3"/>
                <a:stretch>
                  <a:fillRect l="-2041" t="-1613" r="-3499" b="-2580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FC93882B-68AA-4953-A1D8-7BA94B680C4D}"/>
                  </a:ext>
                </a:extLst>
              </p:cNvPr>
              <p:cNvSpPr txBox="1"/>
              <p:nvPr/>
            </p:nvSpPr>
            <p:spPr>
              <a:xfrm>
                <a:off x="952264" y="3812558"/>
                <a:ext cx="3890352" cy="470000"/>
              </a:xfrm>
              <a:prstGeom prst="rect">
                <a:avLst/>
              </a:prstGeom>
              <a:noFill/>
            </p:spPr>
            <p:txBody>
              <a:bodyPr wrap="square" rtlCol="0">
                <a:spAutoFit/>
              </a:bodyPr>
              <a:lstStyle/>
              <a:p>
                <a:r>
                  <a:rPr lang="en-US" altLang="zh-TW" sz="2400" dirty="0"/>
                  <a:t>Start from original image </a:t>
                </a:r>
                <a14:m>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oMath>
                </a14:m>
                <a:endParaRPr lang="zh-TW" altLang="en-US" sz="2400" b="1" dirty="0"/>
              </a:p>
            </p:txBody>
          </p:sp>
        </mc:Choice>
        <mc:Fallback xmlns="">
          <p:sp>
            <p:nvSpPr>
              <p:cNvPr id="22" name="文字方塊 21">
                <a:extLst>
                  <a:ext uri="{FF2B5EF4-FFF2-40B4-BE49-F238E27FC236}">
                    <a16:creationId xmlns:a16="http://schemas.microsoft.com/office/drawing/2014/main" id="{FC93882B-68AA-4953-A1D8-7BA94B680C4D}"/>
                  </a:ext>
                </a:extLst>
              </p:cNvPr>
              <p:cNvSpPr txBox="1">
                <a:spLocks noRot="1" noChangeAspect="1" noMove="1" noResize="1" noEditPoints="1" noAdjustHandles="1" noChangeArrowheads="1" noChangeShapeType="1" noTextEdit="1"/>
              </p:cNvSpPr>
              <p:nvPr/>
            </p:nvSpPr>
            <p:spPr>
              <a:xfrm>
                <a:off x="952264" y="3812558"/>
                <a:ext cx="3890352" cy="470000"/>
              </a:xfrm>
              <a:prstGeom prst="rect">
                <a:avLst/>
              </a:prstGeom>
              <a:blipFill>
                <a:blip r:embed="rId4"/>
                <a:stretch>
                  <a:fillRect l="-2351" t="-7692" b="-282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BB332927-780C-4B62-B9E0-E62D342F0877}"/>
                  </a:ext>
                </a:extLst>
              </p:cNvPr>
              <p:cNvSpPr txBox="1"/>
              <p:nvPr/>
            </p:nvSpPr>
            <p:spPr>
              <a:xfrm>
                <a:off x="2847759" y="5698906"/>
                <a:ext cx="17908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𝒙</m:t>
                          </m:r>
                        </m:e>
                        <m:sup>
                          <m:r>
                            <a:rPr lang="en-US" altLang="zh-TW" sz="2400" b="1" i="1" smtClean="0">
                              <a:latin typeface="Cambria Math" panose="02040503050406030204" pitchFamily="18" charset="0"/>
                            </a:rPr>
                            <m:t>𝒕</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𝑓𝑖𝑥</m:t>
                      </m:r>
                      <m:d>
                        <m:dPr>
                          <m:ctrlPr>
                            <a:rPr lang="en-US" altLang="zh-TW" sz="2400" b="0" i="1" smtClean="0">
                              <a:latin typeface="Cambria Math" panose="02040503050406030204" pitchFamily="18" charset="0"/>
                              <a:ea typeface="Cambria Math" panose="02040503050406030204" pitchFamily="18" charset="0"/>
                            </a:rPr>
                          </m:ctrlPr>
                        </m:dPr>
                        <m:e>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𝒕</m:t>
                              </m:r>
                            </m:sup>
                          </m:sSup>
                        </m:e>
                      </m:d>
                    </m:oMath>
                  </m:oMathPara>
                </a14:m>
                <a:endParaRPr lang="zh-TW" altLang="en-US" sz="2400" dirty="0"/>
              </a:p>
            </p:txBody>
          </p:sp>
        </mc:Choice>
        <mc:Fallback xmlns="">
          <p:sp>
            <p:nvSpPr>
              <p:cNvPr id="23" name="文字方塊 22">
                <a:extLst>
                  <a:ext uri="{FF2B5EF4-FFF2-40B4-BE49-F238E27FC236}">
                    <a16:creationId xmlns:a16="http://schemas.microsoft.com/office/drawing/2014/main" id="{BB332927-780C-4B62-B9E0-E62D342F0877}"/>
                  </a:ext>
                </a:extLst>
              </p:cNvPr>
              <p:cNvSpPr txBox="1">
                <a:spLocks noRot="1" noChangeAspect="1" noMove="1" noResize="1" noEditPoints="1" noAdjustHandles="1" noChangeArrowheads="1" noChangeShapeType="1" noTextEdit="1"/>
              </p:cNvSpPr>
              <p:nvPr/>
            </p:nvSpPr>
            <p:spPr>
              <a:xfrm>
                <a:off x="2847759" y="5698906"/>
                <a:ext cx="1790875" cy="369332"/>
              </a:xfrm>
              <a:prstGeom prst="rect">
                <a:avLst/>
              </a:prstGeom>
              <a:blipFill>
                <a:blip r:embed="rId5"/>
                <a:stretch>
                  <a:fillRect l="-1361"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AC84C723-F47C-40BC-84B7-A9937C143EEF}"/>
                  </a:ext>
                </a:extLst>
              </p:cNvPr>
              <p:cNvSpPr txBox="1"/>
              <p:nvPr/>
            </p:nvSpPr>
            <p:spPr>
              <a:xfrm>
                <a:off x="1585328" y="5172770"/>
                <a:ext cx="2242687" cy="509178"/>
              </a:xfrm>
              <a:prstGeom prst="rect">
                <a:avLst/>
              </a:prstGeom>
              <a:noFill/>
            </p:spPr>
            <p:txBody>
              <a:bodyPr wrap="square" rtlCol="0">
                <a:spAutoFit/>
              </a:bodyPr>
              <a:lstStyle/>
              <a:p>
                <a:r>
                  <a:rPr lang="en-US" altLang="zh-TW" sz="2400" dirty="0"/>
                  <a:t>If </a:t>
                </a:r>
                <a14:m>
                  <m:oMath xmlns:m="http://schemas.openxmlformats.org/officeDocument/2006/math">
                    <m:r>
                      <a:rPr lang="en-US" altLang="zh-TW" sz="2400" i="1">
                        <a:latin typeface="Cambria Math" panose="02040503050406030204" pitchFamily="18" charset="0"/>
                      </a:rPr>
                      <m:t>𝑑</m:t>
                    </m:r>
                    <m:d>
                      <m:dPr>
                        <m:ctrlPr>
                          <a:rPr lang="en-US" altLang="zh-TW" sz="2400" i="1">
                            <a:latin typeface="Cambria Math" panose="02040503050406030204" pitchFamily="18" charset="0"/>
                          </a:rPr>
                        </m:ctrlPr>
                      </m:dPr>
                      <m:e>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r>
                          <a:rPr lang="en-US" altLang="zh-TW" sz="2400" i="1">
                            <a:latin typeface="Cambria Math" panose="02040503050406030204" pitchFamily="18" charset="0"/>
                          </a:rPr>
                          <m:t>,</m:t>
                        </m:r>
                        <m:r>
                          <a:rPr lang="en-US" altLang="zh-TW" sz="2400" b="1" i="1" smtClean="0">
                            <a:latin typeface="Cambria Math" panose="02040503050406030204" pitchFamily="18" charset="0"/>
                          </a:rPr>
                          <m:t>𝒙</m:t>
                        </m:r>
                      </m:e>
                    </m:d>
                    <m:r>
                      <a:rPr lang="en-US" altLang="zh-TW" sz="2400" i="1">
                        <a:latin typeface="Cambria Math" panose="02040503050406030204" pitchFamily="18" charset="0"/>
                      </a:rPr>
                      <m:t>&gt;</m:t>
                    </m:r>
                    <m:r>
                      <a:rPr lang="zh-TW" altLang="en-US" sz="2400" i="1">
                        <a:latin typeface="Cambria Math" panose="02040503050406030204" pitchFamily="18" charset="0"/>
                        <a:ea typeface="Cambria Math" panose="02040503050406030204" pitchFamily="18" charset="0"/>
                      </a:rPr>
                      <m:t>𝜀</m:t>
                    </m:r>
                  </m:oMath>
                </a14:m>
                <a:r>
                  <a:rPr lang="en-US" altLang="zh-TW" sz="2400" dirty="0"/>
                  <a:t> </a:t>
                </a:r>
                <a:endParaRPr lang="zh-TW" altLang="en-US" sz="2400" dirty="0"/>
              </a:p>
            </p:txBody>
          </p:sp>
        </mc:Choice>
        <mc:Fallback xmlns="">
          <p:sp>
            <p:nvSpPr>
              <p:cNvPr id="24" name="文字方塊 23">
                <a:extLst>
                  <a:ext uri="{FF2B5EF4-FFF2-40B4-BE49-F238E27FC236}">
                    <a16:creationId xmlns:a16="http://schemas.microsoft.com/office/drawing/2014/main" id="{AC84C723-F47C-40BC-84B7-A9937C143EEF}"/>
                  </a:ext>
                </a:extLst>
              </p:cNvPr>
              <p:cNvSpPr txBox="1">
                <a:spLocks noRot="1" noChangeAspect="1" noMove="1" noResize="1" noEditPoints="1" noAdjustHandles="1" noChangeArrowheads="1" noChangeShapeType="1" noTextEdit="1"/>
              </p:cNvSpPr>
              <p:nvPr/>
            </p:nvSpPr>
            <p:spPr>
              <a:xfrm>
                <a:off x="1585328" y="5172770"/>
                <a:ext cx="2242687" cy="509178"/>
              </a:xfrm>
              <a:prstGeom prst="rect">
                <a:avLst/>
              </a:prstGeom>
              <a:blipFill>
                <a:blip r:embed="rId6"/>
                <a:stretch>
                  <a:fillRect l="-4076" t="-3614" b="-24096"/>
                </a:stretch>
              </a:blipFill>
            </p:spPr>
            <p:txBody>
              <a:bodyPr/>
              <a:lstStyle/>
              <a:p>
                <a:r>
                  <a:rPr lang="zh-TW" altLang="en-US">
                    <a:noFill/>
                  </a:rPr>
                  <a:t> </a:t>
                </a:r>
              </a:p>
            </p:txBody>
          </p:sp>
        </mc:Fallback>
      </mc:AlternateContent>
      <p:grpSp>
        <p:nvGrpSpPr>
          <p:cNvPr id="32" name="群組 31">
            <a:extLst>
              <a:ext uri="{FF2B5EF4-FFF2-40B4-BE49-F238E27FC236}">
                <a16:creationId xmlns:a16="http://schemas.microsoft.com/office/drawing/2014/main" id="{609EFFF8-53D8-415A-A568-EC8BED148519}"/>
              </a:ext>
            </a:extLst>
          </p:cNvPr>
          <p:cNvGrpSpPr/>
          <p:nvPr/>
        </p:nvGrpSpPr>
        <p:grpSpPr>
          <a:xfrm>
            <a:off x="4738622" y="292964"/>
            <a:ext cx="4327791" cy="613854"/>
            <a:chOff x="5332408" y="352655"/>
            <a:chExt cx="4327791" cy="613854"/>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BFF34ED2-1732-4D2E-87FD-E473594FD832}"/>
                    </a:ext>
                  </a:extLst>
                </p:cNvPr>
                <p:cNvSpPr/>
                <p:nvPr/>
              </p:nvSpPr>
              <p:spPr>
                <a:xfrm>
                  <a:off x="5332408" y="365126"/>
                  <a:ext cx="2729530" cy="6013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smtClean="0">
                                    <a:latin typeface="Cambria Math" panose="02040503050406030204" pitchFamily="18" charset="0"/>
                                  </a:rPr>
                                  <m:t>𝑤</m:t>
                                </m:r>
                                <m:r>
                                  <a:rPr lang="en-US" altLang="zh-TW" sz="2400" i="1">
                                    <a:latin typeface="Cambria Math" panose="02040503050406030204" pitchFamily="18" charset="0"/>
                                  </a:rPr>
                                  <m:t>,</m:t>
                                </m:r>
                                <m:r>
                                  <a:rPr lang="en-US" altLang="zh-TW" sz="2400" i="1" smtClean="0">
                                    <a:latin typeface="Cambria Math" panose="02040503050406030204" pitchFamily="18" charset="0"/>
                                  </a:rPr>
                                  <m:t>𝑏</m:t>
                                </m:r>
                              </m:lim>
                            </m:limLow>
                          </m:fName>
                          <m:e>
                            <m:r>
                              <a:rPr lang="en-US" altLang="zh-TW" sz="2400" b="0" i="1" smtClean="0">
                                <a:latin typeface="Cambria Math" panose="02040503050406030204" pitchFamily="18" charset="0"/>
                              </a:rPr>
                              <m:t>𝐿</m:t>
                            </m:r>
                          </m:e>
                        </m:func>
                      </m:oMath>
                    </m:oMathPara>
                  </a14:m>
                  <a:endParaRPr lang="zh-TW" altLang="en-US" sz="2400" dirty="0"/>
                </a:p>
              </p:txBody>
            </p:sp>
          </mc:Choice>
          <mc:Fallback xmlns="">
            <p:sp>
              <p:nvSpPr>
                <p:cNvPr id="33" name="矩形 32">
                  <a:extLst>
                    <a:ext uri="{FF2B5EF4-FFF2-40B4-BE49-F238E27FC236}">
                      <a16:creationId xmlns:a16="http://schemas.microsoft.com/office/drawing/2014/main" id="{BFF34ED2-1732-4D2E-87FD-E473594FD832}"/>
                    </a:ext>
                  </a:extLst>
                </p:cNvPr>
                <p:cNvSpPr>
                  <a:spLocks noRot="1" noChangeAspect="1" noMove="1" noResize="1" noEditPoints="1" noAdjustHandles="1" noChangeArrowheads="1" noChangeShapeType="1" noTextEdit="1"/>
                </p:cNvSpPr>
                <p:nvPr/>
              </p:nvSpPr>
              <p:spPr>
                <a:xfrm>
                  <a:off x="5332408" y="365126"/>
                  <a:ext cx="2729530" cy="601383"/>
                </a:xfrm>
                <a:prstGeom prst="rect">
                  <a:avLst/>
                </a:prstGeom>
                <a:blipFill>
                  <a:blip r:embed="rId7"/>
                  <a:stretch>
                    <a:fillRect/>
                  </a:stretch>
                </a:blipFill>
              </p:spPr>
              <p:txBody>
                <a:bodyPr/>
                <a:lstStyle/>
                <a:p>
                  <a:r>
                    <a:rPr lang="zh-TW" altLang="en-US">
                      <a:noFill/>
                    </a:rPr>
                    <a:t> </a:t>
                  </a:r>
                </a:p>
              </p:txBody>
            </p:sp>
          </mc:Fallback>
        </mc:AlternateContent>
        <p:sp>
          <p:nvSpPr>
            <p:cNvPr id="34" name="文字方塊 33">
              <a:extLst>
                <a:ext uri="{FF2B5EF4-FFF2-40B4-BE49-F238E27FC236}">
                  <a16:creationId xmlns:a16="http://schemas.microsoft.com/office/drawing/2014/main" id="{AF57B251-C839-491E-B629-2986ED1FA8CA}"/>
                </a:ext>
              </a:extLst>
            </p:cNvPr>
            <p:cNvSpPr txBox="1"/>
            <p:nvPr/>
          </p:nvSpPr>
          <p:spPr>
            <a:xfrm>
              <a:off x="7993521" y="352655"/>
              <a:ext cx="1666678" cy="461665"/>
            </a:xfrm>
            <a:prstGeom prst="rect">
              <a:avLst/>
            </a:prstGeom>
            <a:noFill/>
          </p:spPr>
          <p:txBody>
            <a:bodyPr wrap="square" rtlCol="0">
              <a:spAutoFit/>
            </a:bodyPr>
            <a:lstStyle/>
            <a:p>
              <a:r>
                <a:rPr lang="en-US" altLang="zh-TW" sz="2400" dirty="0"/>
                <a:t>Difference?</a:t>
              </a:r>
              <a:endParaRPr lang="zh-TW" altLang="en-US" sz="2400" dirty="0"/>
            </a:p>
          </p:txBody>
        </p:sp>
      </p:gr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A1E5E685-2411-4AF1-ACE7-101D6D0F05E4}"/>
                  </a:ext>
                </a:extLst>
              </p:cNvPr>
              <p:cNvSpPr txBox="1"/>
              <p:nvPr/>
            </p:nvSpPr>
            <p:spPr>
              <a:xfrm>
                <a:off x="1489302" y="2122866"/>
                <a:ext cx="3601242" cy="681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m:t>
                          </m:r>
                        </m:sup>
                      </m:sSup>
                      <m:r>
                        <a:rPr lang="en-US" altLang="zh-TW" sz="2800" i="1">
                          <a:latin typeface="Cambria Math" panose="02040503050406030204" pitchFamily="18" charset="0"/>
                        </a:rPr>
                        <m:t>=</m:t>
                      </m:r>
                      <m:r>
                        <a:rPr lang="en-US" altLang="zh-TW" sz="2800" i="1">
                          <a:latin typeface="Cambria Math" panose="02040503050406030204" pitchFamily="18" charset="0"/>
                        </a:rPr>
                        <m:t>𝑎𝑟𝑔</m:t>
                      </m:r>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min</m:t>
                              </m:r>
                            </m:e>
                            <m:lim>
                              <m:r>
                                <a:rPr lang="en-US" altLang="zh-TW" sz="2800" i="1">
                                  <a:latin typeface="Cambria Math" panose="02040503050406030204" pitchFamily="18" charset="0"/>
                                </a:rPr>
                                <m:t>𝑑</m:t>
                              </m:r>
                              <m:d>
                                <m:dPr>
                                  <m:ctrlPr>
                                    <a:rPr lang="en-US" altLang="zh-TW" sz="2800" i="1">
                                      <a:latin typeface="Cambria Math" panose="02040503050406030204" pitchFamily="18" charset="0"/>
                                    </a:rPr>
                                  </m:ctrlPr>
                                </m:dPr>
                                <m:e>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𝟎</m:t>
                                      </m:r>
                                    </m:sup>
                                  </m:sSup>
                                  <m:r>
                                    <a:rPr lang="en-US" altLang="zh-TW" sz="2800" i="1">
                                      <a:latin typeface="Cambria Math" panose="02040503050406030204" pitchFamily="18" charset="0"/>
                                    </a:rPr>
                                    <m:t>,</m:t>
                                  </m:r>
                                  <m:r>
                                    <a:rPr lang="en-US" altLang="zh-TW" sz="2800" b="1" i="1">
                                      <a:latin typeface="Cambria Math" panose="02040503050406030204" pitchFamily="18" charset="0"/>
                                    </a:rPr>
                                    <m:t>𝒙</m:t>
                                  </m:r>
                                </m:e>
                              </m:d>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𝜀</m:t>
                              </m:r>
                              <m:r>
                                <m:rPr>
                                  <m:nor/>
                                </m:rPr>
                                <a:rPr lang="zh-TW" altLang="en-US" sz="2800" dirty="0"/>
                                <m:t> </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r>
                                <a:rPr lang="en-US" altLang="zh-TW" sz="2800" b="1" i="1">
                                  <a:latin typeface="Cambria Math" panose="02040503050406030204" pitchFamily="18" charset="0"/>
                                </a:rPr>
                                <m:t>𝒙</m:t>
                              </m:r>
                            </m:e>
                          </m:d>
                        </m:e>
                      </m:func>
                    </m:oMath>
                  </m:oMathPara>
                </a14:m>
                <a:endParaRPr lang="zh-TW" altLang="en-US" sz="2800" dirty="0"/>
              </a:p>
            </p:txBody>
          </p:sp>
        </mc:Choice>
        <mc:Fallback xmlns="">
          <p:sp>
            <p:nvSpPr>
              <p:cNvPr id="36" name="文字方塊 35">
                <a:extLst>
                  <a:ext uri="{FF2B5EF4-FFF2-40B4-BE49-F238E27FC236}">
                    <a16:creationId xmlns:a16="http://schemas.microsoft.com/office/drawing/2014/main" id="{A1E5E685-2411-4AF1-ACE7-101D6D0F05E4}"/>
                  </a:ext>
                </a:extLst>
              </p:cNvPr>
              <p:cNvSpPr txBox="1">
                <a:spLocks noRot="1" noChangeAspect="1" noMove="1" noResize="1" noEditPoints="1" noAdjustHandles="1" noChangeArrowheads="1" noChangeShapeType="1" noTextEdit="1"/>
              </p:cNvSpPr>
              <p:nvPr/>
            </p:nvSpPr>
            <p:spPr>
              <a:xfrm>
                <a:off x="1489302" y="2122866"/>
                <a:ext cx="3601242" cy="681149"/>
              </a:xfrm>
              <a:prstGeom prst="rect">
                <a:avLst/>
              </a:prstGeom>
              <a:blipFill>
                <a:blip r:embed="rId8"/>
                <a:stretch>
                  <a:fillRect/>
                </a:stretch>
              </a:blipFill>
            </p:spPr>
            <p:txBody>
              <a:bodyPr/>
              <a:lstStyle/>
              <a:p>
                <a:r>
                  <a:rPr lang="zh-TW" altLang="en-US">
                    <a:noFill/>
                  </a:rPr>
                  <a:t> </a:t>
                </a:r>
              </a:p>
            </p:txBody>
          </p:sp>
        </mc:Fallback>
      </mc:AlternateContent>
      <p:sp>
        <p:nvSpPr>
          <p:cNvPr id="45" name="文字方塊 44">
            <a:extLst>
              <a:ext uri="{FF2B5EF4-FFF2-40B4-BE49-F238E27FC236}">
                <a16:creationId xmlns:a16="http://schemas.microsoft.com/office/drawing/2014/main" id="{FEB9E829-B8D8-4153-83AA-9632BEA7B347}"/>
              </a:ext>
            </a:extLst>
          </p:cNvPr>
          <p:cNvSpPr txBox="1"/>
          <p:nvPr/>
        </p:nvSpPr>
        <p:spPr>
          <a:xfrm>
            <a:off x="4572000" y="871620"/>
            <a:ext cx="4696012" cy="461665"/>
          </a:xfrm>
          <a:prstGeom prst="rect">
            <a:avLst/>
          </a:prstGeom>
          <a:noFill/>
        </p:spPr>
        <p:txBody>
          <a:bodyPr wrap="square">
            <a:spAutoFit/>
          </a:bodyPr>
          <a:lstStyle/>
          <a:p>
            <a:pPr algn="ctr"/>
            <a:r>
              <a:rPr lang="en-US" altLang="zh-TW" sz="2400" dirty="0">
                <a:solidFill>
                  <a:srgbClr val="0000FF"/>
                </a:solidFill>
              </a:rPr>
              <a:t>Update </a:t>
            </a:r>
            <a:r>
              <a:rPr lang="en-US" altLang="zh-TW" sz="2400" b="1" i="1" dirty="0">
                <a:solidFill>
                  <a:srgbClr val="0000FF"/>
                </a:solidFill>
              </a:rPr>
              <a:t>input</a:t>
            </a:r>
            <a:r>
              <a:rPr lang="en-US" altLang="zh-TW" sz="2400" dirty="0">
                <a:solidFill>
                  <a:srgbClr val="0000FF"/>
                </a:solidFill>
              </a:rPr>
              <a:t>, not </a:t>
            </a:r>
            <a:r>
              <a:rPr lang="en-US" altLang="zh-TW" sz="2400" b="1" i="1" dirty="0">
                <a:solidFill>
                  <a:srgbClr val="0000FF"/>
                </a:solidFill>
              </a:rPr>
              <a:t>parameters</a:t>
            </a:r>
            <a:endParaRPr lang="zh-TW" altLang="en-US" sz="2400" b="1" i="1" dirty="0">
              <a:solidFill>
                <a:srgbClr val="0000FF"/>
              </a:solidFill>
            </a:endParaRPr>
          </a:p>
        </p:txBody>
      </p:sp>
      <p:cxnSp>
        <p:nvCxnSpPr>
          <p:cNvPr id="46" name="直線接點 45">
            <a:extLst>
              <a:ext uri="{FF2B5EF4-FFF2-40B4-BE49-F238E27FC236}">
                <a16:creationId xmlns:a16="http://schemas.microsoft.com/office/drawing/2014/main" id="{D1E06F0A-6D8A-4C69-9CDA-EE2518A38A32}"/>
              </a:ext>
            </a:extLst>
          </p:cNvPr>
          <p:cNvCxnSpPr>
            <a:cxnSpLocks/>
          </p:cNvCxnSpPr>
          <p:nvPr/>
        </p:nvCxnSpPr>
        <p:spPr>
          <a:xfrm>
            <a:off x="3010558" y="2792064"/>
            <a:ext cx="12905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03033E25-8447-46A4-9866-4A682EB15C86}"/>
              </a:ext>
            </a:extLst>
          </p:cNvPr>
          <p:cNvSpPr/>
          <p:nvPr/>
        </p:nvSpPr>
        <p:spPr>
          <a:xfrm>
            <a:off x="5373818" y="3612425"/>
            <a:ext cx="1308371" cy="461665"/>
          </a:xfrm>
          <a:prstGeom prst="rect">
            <a:avLst/>
          </a:prstGeom>
        </p:spPr>
        <p:txBody>
          <a:bodyPr wrap="none">
            <a:spAutoFit/>
          </a:bodyPr>
          <a:lstStyle/>
          <a:p>
            <a:r>
              <a:rPr lang="en-US" altLang="zh-TW" sz="2400" b="1" i="1" u="sng" dirty="0"/>
              <a:t>L-infinity</a:t>
            </a:r>
          </a:p>
        </p:txBody>
      </p:sp>
      <p:sp>
        <p:nvSpPr>
          <p:cNvPr id="48" name="橢圓 47">
            <a:extLst>
              <a:ext uri="{FF2B5EF4-FFF2-40B4-BE49-F238E27FC236}">
                <a16:creationId xmlns:a16="http://schemas.microsoft.com/office/drawing/2014/main" id="{80FEAF0B-9533-4814-93C5-1C229EEEFFC4}"/>
              </a:ext>
            </a:extLst>
          </p:cNvPr>
          <p:cNvSpPr/>
          <p:nvPr/>
        </p:nvSpPr>
        <p:spPr>
          <a:xfrm>
            <a:off x="6682189" y="5200574"/>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C505263B-CBE1-4283-84EF-62B5B42FBB11}"/>
              </a:ext>
            </a:extLst>
          </p:cNvPr>
          <p:cNvSpPr/>
          <p:nvPr/>
        </p:nvSpPr>
        <p:spPr>
          <a:xfrm>
            <a:off x="5723118" y="4252238"/>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40AC3C4-83ED-4CFF-A1C0-2A4357222318}"/>
                  </a:ext>
                </a:extLst>
              </p:cNvPr>
              <p:cNvSpPr/>
              <p:nvPr/>
            </p:nvSpPr>
            <p:spPr>
              <a:xfrm>
                <a:off x="5993733" y="4819272"/>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50" name="矩形 49">
                <a:extLst>
                  <a:ext uri="{FF2B5EF4-FFF2-40B4-BE49-F238E27FC236}">
                    <a16:creationId xmlns:a16="http://schemas.microsoft.com/office/drawing/2014/main" id="{D40AC3C4-83ED-4CFF-A1C0-2A4357222318}"/>
                  </a:ext>
                </a:extLst>
              </p:cNvPr>
              <p:cNvSpPr>
                <a:spLocks noRot="1" noChangeAspect="1" noMove="1" noResize="1" noEditPoints="1" noAdjustHandles="1" noChangeArrowheads="1" noChangeShapeType="1" noTextEdit="1"/>
              </p:cNvSpPr>
              <p:nvPr/>
            </p:nvSpPr>
            <p:spPr>
              <a:xfrm>
                <a:off x="5993733" y="4819272"/>
                <a:ext cx="441942" cy="461665"/>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7E4CD7F0-768D-4C16-B276-3D7653657017}"/>
                  </a:ext>
                </a:extLst>
              </p:cNvPr>
              <p:cNvSpPr/>
              <p:nvPr/>
            </p:nvSpPr>
            <p:spPr>
              <a:xfrm>
                <a:off x="6345961" y="5613421"/>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51" name="矩形 50">
                <a:extLst>
                  <a:ext uri="{FF2B5EF4-FFF2-40B4-BE49-F238E27FC236}">
                    <a16:creationId xmlns:a16="http://schemas.microsoft.com/office/drawing/2014/main" id="{7E4CD7F0-768D-4C16-B276-3D7653657017}"/>
                  </a:ext>
                </a:extLst>
              </p:cNvPr>
              <p:cNvSpPr>
                <a:spLocks noRot="1" noChangeAspect="1" noMove="1" noResize="1" noEditPoints="1" noAdjustHandles="1" noChangeArrowheads="1" noChangeShapeType="1" noTextEdit="1"/>
              </p:cNvSpPr>
              <p:nvPr/>
            </p:nvSpPr>
            <p:spPr>
              <a:xfrm>
                <a:off x="6345961" y="5613421"/>
                <a:ext cx="441942" cy="461665"/>
              </a:xfrm>
              <a:prstGeom prst="rect">
                <a:avLst/>
              </a:prstGeom>
              <a:blipFill>
                <a:blip r:embed="rId10"/>
                <a:stretch>
                  <a:fillRect/>
                </a:stretch>
              </a:blipFill>
            </p:spPr>
            <p:txBody>
              <a:bodyPr/>
              <a:lstStyle/>
              <a:p>
                <a:r>
                  <a:rPr lang="zh-TW" altLang="en-US">
                    <a:noFill/>
                  </a:rPr>
                  <a:t> </a:t>
                </a:r>
              </a:p>
            </p:txBody>
          </p:sp>
        </mc:Fallback>
      </mc:AlternateContent>
      <p:cxnSp>
        <p:nvCxnSpPr>
          <p:cNvPr id="52" name="直線單箭頭接點 51">
            <a:extLst>
              <a:ext uri="{FF2B5EF4-FFF2-40B4-BE49-F238E27FC236}">
                <a16:creationId xmlns:a16="http://schemas.microsoft.com/office/drawing/2014/main" id="{767F4F9B-422B-475D-A4BB-EA4C711E6CEE}"/>
              </a:ext>
            </a:extLst>
          </p:cNvPr>
          <p:cNvCxnSpPr>
            <a:cxnSpLocks/>
          </p:cNvCxnSpPr>
          <p:nvPr/>
        </p:nvCxnSpPr>
        <p:spPr>
          <a:xfrm>
            <a:off x="5714447" y="5280937"/>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83D5BAEC-E5A4-4856-A929-564A0D8C6B7A}"/>
              </a:ext>
            </a:extLst>
          </p:cNvPr>
          <p:cNvCxnSpPr>
            <a:cxnSpLocks/>
          </p:cNvCxnSpPr>
          <p:nvPr/>
        </p:nvCxnSpPr>
        <p:spPr>
          <a:xfrm rot="5400000">
            <a:off x="6301227" y="5854695"/>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橢圓 53">
            <a:extLst>
              <a:ext uri="{FF2B5EF4-FFF2-40B4-BE49-F238E27FC236}">
                <a16:creationId xmlns:a16="http://schemas.microsoft.com/office/drawing/2014/main" id="{0B032E72-A491-41C8-B87C-3AA9CC9DDA18}"/>
              </a:ext>
            </a:extLst>
          </p:cNvPr>
          <p:cNvSpPr/>
          <p:nvPr/>
        </p:nvSpPr>
        <p:spPr>
          <a:xfrm>
            <a:off x="8233074" y="3878448"/>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5F6B64D2-279C-4D4A-9D9A-19C211826A6F}"/>
              </a:ext>
            </a:extLst>
          </p:cNvPr>
          <p:cNvSpPr/>
          <p:nvPr/>
        </p:nvSpPr>
        <p:spPr>
          <a:xfrm>
            <a:off x="7699112" y="4147265"/>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2F9119C1-23F5-4F58-9232-FDEF7C59DF60}"/>
                  </a:ext>
                </a:extLst>
              </p:cNvPr>
              <p:cNvSpPr txBox="1"/>
              <p:nvPr/>
            </p:nvSpPr>
            <p:spPr>
              <a:xfrm>
                <a:off x="6564340" y="4824319"/>
                <a:ext cx="991892" cy="470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oMath>
                  </m:oMathPara>
                </a14:m>
                <a:endParaRPr lang="zh-TW" altLang="en-US" sz="2400" dirty="0"/>
              </a:p>
            </p:txBody>
          </p:sp>
        </mc:Choice>
        <mc:Fallback xmlns="">
          <p:sp>
            <p:nvSpPr>
              <p:cNvPr id="56" name="文字方塊 55">
                <a:extLst>
                  <a:ext uri="{FF2B5EF4-FFF2-40B4-BE49-F238E27FC236}">
                    <a16:creationId xmlns:a16="http://schemas.microsoft.com/office/drawing/2014/main" id="{2F9119C1-23F5-4F58-9232-FDEF7C59DF60}"/>
                  </a:ext>
                </a:extLst>
              </p:cNvPr>
              <p:cNvSpPr txBox="1">
                <a:spLocks noRot="1" noChangeAspect="1" noMove="1" noResize="1" noEditPoints="1" noAdjustHandles="1" noChangeArrowheads="1" noChangeShapeType="1" noTextEdit="1"/>
              </p:cNvSpPr>
              <p:nvPr/>
            </p:nvSpPr>
            <p:spPr>
              <a:xfrm>
                <a:off x="6564340" y="4824319"/>
                <a:ext cx="991892" cy="470000"/>
              </a:xfrm>
              <a:prstGeom prst="rect">
                <a:avLst/>
              </a:prstGeom>
              <a:blipFill>
                <a:blip r:embed="rId11"/>
                <a:stretch>
                  <a:fillRect/>
                </a:stretch>
              </a:blipFill>
            </p:spPr>
            <p:txBody>
              <a:bodyPr/>
              <a:lstStyle/>
              <a:p>
                <a:r>
                  <a:rPr lang="zh-TW" altLang="en-US">
                    <a:noFill/>
                  </a:rPr>
                  <a:t> </a:t>
                </a:r>
              </a:p>
            </p:txBody>
          </p:sp>
        </mc:Fallback>
      </mc:AlternateContent>
      <p:sp>
        <p:nvSpPr>
          <p:cNvPr id="57" name="文字方塊 56">
            <a:extLst>
              <a:ext uri="{FF2B5EF4-FFF2-40B4-BE49-F238E27FC236}">
                <a16:creationId xmlns:a16="http://schemas.microsoft.com/office/drawing/2014/main" id="{B9DDBFED-AB10-49CF-9B6F-2353D9890090}"/>
              </a:ext>
            </a:extLst>
          </p:cNvPr>
          <p:cNvSpPr txBox="1"/>
          <p:nvPr/>
        </p:nvSpPr>
        <p:spPr>
          <a:xfrm>
            <a:off x="7730936" y="3020038"/>
            <a:ext cx="1165001" cy="830997"/>
          </a:xfrm>
          <a:prstGeom prst="rect">
            <a:avLst/>
          </a:prstGeom>
          <a:noFill/>
        </p:spPr>
        <p:txBody>
          <a:bodyPr wrap="square" rtlCol="0">
            <a:spAutoFit/>
          </a:bodyPr>
          <a:lstStyle/>
          <a:p>
            <a:pPr algn="ctr"/>
            <a:r>
              <a:rPr lang="en-US" altLang="zh-TW" sz="2400" dirty="0"/>
              <a:t>after update</a:t>
            </a:r>
            <a:endParaRPr lang="zh-TW" altLang="en-US" sz="2400" dirty="0"/>
          </a:p>
        </p:txBody>
      </p:sp>
      <p:sp>
        <p:nvSpPr>
          <p:cNvPr id="58" name="文字方塊 57">
            <a:extLst>
              <a:ext uri="{FF2B5EF4-FFF2-40B4-BE49-F238E27FC236}">
                <a16:creationId xmlns:a16="http://schemas.microsoft.com/office/drawing/2014/main" id="{CD542A5B-7835-4FC6-AD95-4BFDE32C4F40}"/>
              </a:ext>
            </a:extLst>
          </p:cNvPr>
          <p:cNvSpPr txBox="1"/>
          <p:nvPr/>
        </p:nvSpPr>
        <p:spPr>
          <a:xfrm>
            <a:off x="7785033" y="4227628"/>
            <a:ext cx="1165001" cy="461665"/>
          </a:xfrm>
          <a:prstGeom prst="rect">
            <a:avLst/>
          </a:prstGeom>
          <a:noFill/>
        </p:spPr>
        <p:txBody>
          <a:bodyPr wrap="square" rtlCol="0">
            <a:spAutoFit/>
          </a:bodyPr>
          <a:lstStyle/>
          <a:p>
            <a:r>
              <a:rPr lang="en-US" altLang="zh-TW" sz="2400" dirty="0"/>
              <a:t>fixed</a:t>
            </a:r>
            <a:endParaRPr lang="zh-TW" altLang="en-US" sz="2400" dirty="0"/>
          </a:p>
        </p:txBody>
      </p:sp>
      <p:sp>
        <p:nvSpPr>
          <p:cNvPr id="60" name="文字方塊 59">
            <a:extLst>
              <a:ext uri="{FF2B5EF4-FFF2-40B4-BE49-F238E27FC236}">
                <a16:creationId xmlns:a16="http://schemas.microsoft.com/office/drawing/2014/main" id="{12906525-D86F-4C07-AF58-69C6CE9A5106}"/>
              </a:ext>
            </a:extLst>
          </p:cNvPr>
          <p:cNvSpPr txBox="1"/>
          <p:nvPr/>
        </p:nvSpPr>
        <p:spPr>
          <a:xfrm>
            <a:off x="5083939" y="2832210"/>
            <a:ext cx="3282215" cy="461665"/>
          </a:xfrm>
          <a:prstGeom prst="rect">
            <a:avLst/>
          </a:prstGeom>
          <a:noFill/>
        </p:spPr>
        <p:txBody>
          <a:bodyPr wrap="square" rtlCol="0">
            <a:spAutoFit/>
          </a:bodyPr>
          <a:lstStyle/>
          <a:p>
            <a:r>
              <a:rPr lang="en-US" altLang="zh-TW" sz="2400" dirty="0"/>
              <a:t>Different constraints</a:t>
            </a:r>
            <a:endParaRPr lang="zh-TW" altLang="en-US" sz="2400" dirty="0"/>
          </a:p>
        </p:txBody>
      </p:sp>
      <p:cxnSp>
        <p:nvCxnSpPr>
          <p:cNvPr id="61" name="直線接點 60">
            <a:extLst>
              <a:ext uri="{FF2B5EF4-FFF2-40B4-BE49-F238E27FC236}">
                <a16:creationId xmlns:a16="http://schemas.microsoft.com/office/drawing/2014/main" id="{ECDB2F15-9EC5-4974-ACC3-5EF1E4B09464}"/>
              </a:ext>
            </a:extLst>
          </p:cNvPr>
          <p:cNvCxnSpPr>
            <a:cxnSpLocks/>
          </p:cNvCxnSpPr>
          <p:nvPr/>
        </p:nvCxnSpPr>
        <p:spPr>
          <a:xfrm flipV="1">
            <a:off x="3676848" y="2805626"/>
            <a:ext cx="0" cy="3055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4AFE7DC6-7E69-45C3-A6CE-D37E7E3371DB}"/>
              </a:ext>
            </a:extLst>
          </p:cNvPr>
          <p:cNvCxnSpPr>
            <a:cxnSpLocks/>
          </p:cNvCxnSpPr>
          <p:nvPr/>
        </p:nvCxnSpPr>
        <p:spPr>
          <a:xfrm>
            <a:off x="3676848" y="3085724"/>
            <a:ext cx="130859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38216767-BDFC-40DD-86B4-F56452751056}"/>
              </a:ext>
            </a:extLst>
          </p:cNvPr>
          <p:cNvSpPr txBox="1"/>
          <p:nvPr/>
        </p:nvSpPr>
        <p:spPr>
          <a:xfrm>
            <a:off x="4338785" y="1536216"/>
            <a:ext cx="4572000" cy="461665"/>
          </a:xfrm>
          <a:prstGeom prst="rect">
            <a:avLst/>
          </a:prstGeom>
          <a:noFill/>
        </p:spPr>
        <p:txBody>
          <a:bodyPr wrap="square" rtlCol="0">
            <a:spAutoFit/>
          </a:bodyPr>
          <a:lstStyle/>
          <a:p>
            <a:r>
              <a:rPr lang="en-US" altLang="zh-TW" sz="2400" dirty="0"/>
              <a:t>Different optimization methods</a:t>
            </a:r>
            <a:endParaRPr lang="zh-TW" altLang="en-US" sz="2400" dirty="0"/>
          </a:p>
        </p:txBody>
      </p:sp>
      <p:sp>
        <p:nvSpPr>
          <p:cNvPr id="64" name="矩形 63">
            <a:extLst>
              <a:ext uri="{FF2B5EF4-FFF2-40B4-BE49-F238E27FC236}">
                <a16:creationId xmlns:a16="http://schemas.microsoft.com/office/drawing/2014/main" id="{43BC5E76-5E34-47EF-AAD9-3B04D40E0F9B}"/>
              </a:ext>
            </a:extLst>
          </p:cNvPr>
          <p:cNvSpPr/>
          <p:nvPr/>
        </p:nvSpPr>
        <p:spPr>
          <a:xfrm>
            <a:off x="3290846" y="2240279"/>
            <a:ext cx="741981" cy="25908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5" name="直線接點 64">
            <a:extLst>
              <a:ext uri="{FF2B5EF4-FFF2-40B4-BE49-F238E27FC236}">
                <a16:creationId xmlns:a16="http://schemas.microsoft.com/office/drawing/2014/main" id="{178867BD-1018-4E5B-BD2B-986F892813FE}"/>
              </a:ext>
            </a:extLst>
          </p:cNvPr>
          <p:cNvCxnSpPr>
            <a:cxnSpLocks/>
          </p:cNvCxnSpPr>
          <p:nvPr/>
        </p:nvCxnSpPr>
        <p:spPr>
          <a:xfrm>
            <a:off x="3010558" y="2792064"/>
            <a:ext cx="12905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91607FF6-0B7C-4098-AFD7-645460D04E1B}"/>
              </a:ext>
            </a:extLst>
          </p:cNvPr>
          <p:cNvCxnSpPr/>
          <p:nvPr/>
        </p:nvCxnSpPr>
        <p:spPr>
          <a:xfrm flipV="1">
            <a:off x="3616890" y="1777679"/>
            <a:ext cx="0" cy="4321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D2001988-716F-4C77-9A24-94DAAEB9C23B}"/>
              </a:ext>
            </a:extLst>
          </p:cNvPr>
          <p:cNvCxnSpPr>
            <a:cxnSpLocks/>
          </p:cNvCxnSpPr>
          <p:nvPr/>
        </p:nvCxnSpPr>
        <p:spPr>
          <a:xfrm>
            <a:off x="3616888" y="1777679"/>
            <a:ext cx="721897"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5075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47" grpId="0"/>
      <p:bldP spid="48" grpId="0" animBg="1"/>
      <p:bldP spid="49" grpId="0" animBg="1"/>
      <p:bldP spid="50" grpId="0"/>
      <p:bldP spid="51" grpId="0"/>
      <p:bldP spid="54" grpId="0" animBg="1"/>
      <p:bldP spid="55" grpId="0" animBg="1"/>
      <p:bldP spid="56" grpId="0"/>
      <p:bldP spid="57" grpId="0"/>
      <p:bldP spid="58" grpId="0"/>
      <p:bldP spid="60" grpId="0"/>
      <p:bldP spid="63" grpId="0"/>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531803C-FB78-4716-AB78-63674823F34D}"/>
              </a:ext>
            </a:extLst>
          </p:cNvPr>
          <p:cNvSpPr/>
          <p:nvPr/>
        </p:nvSpPr>
        <p:spPr>
          <a:xfrm>
            <a:off x="776466" y="3758049"/>
            <a:ext cx="4241948" cy="247207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8648E636-E604-4DD9-A3E1-23FDDAF92A6A}"/>
                  </a:ext>
                </a:extLst>
              </p:cNvPr>
              <p:cNvSpPr txBox="1"/>
              <p:nvPr/>
            </p:nvSpPr>
            <p:spPr>
              <a:xfrm>
                <a:off x="952264" y="4240821"/>
                <a:ext cx="3487479" cy="461665"/>
              </a:xfrm>
              <a:prstGeom prst="rect">
                <a:avLst/>
              </a:prstGeom>
              <a:noFill/>
            </p:spPr>
            <p:txBody>
              <a:bodyPr wrap="square" rtlCol="0">
                <a:spAutoFit/>
              </a:bodyPr>
              <a:lstStyle/>
              <a:p>
                <a:r>
                  <a:rPr lang="en-US" altLang="zh-TW" sz="2400" dirty="0"/>
                  <a:t>For </a:t>
                </a:r>
                <a14:m>
                  <m:oMath xmlns:m="http://schemas.openxmlformats.org/officeDocument/2006/math">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oMath>
                </a14:m>
                <a:r>
                  <a:rPr lang="en-US" altLang="zh-TW" sz="2400" dirty="0"/>
                  <a:t> to </a:t>
                </a:r>
                <a14:m>
                  <m:oMath xmlns:m="http://schemas.openxmlformats.org/officeDocument/2006/math">
                    <m:r>
                      <a:rPr lang="en-US" altLang="zh-TW" sz="2400" b="0" i="1" smtClean="0">
                        <a:latin typeface="Cambria Math" panose="02040503050406030204" pitchFamily="18" charset="0"/>
                      </a:rPr>
                      <m:t>𝑇</m:t>
                    </m:r>
                  </m:oMath>
                </a14:m>
                <a:r>
                  <a:rPr lang="en-US" altLang="zh-TW" sz="2400" dirty="0"/>
                  <a:t> </a:t>
                </a:r>
                <a:endParaRPr lang="zh-TW" altLang="en-US" sz="2400" dirty="0"/>
              </a:p>
            </p:txBody>
          </p:sp>
        </mc:Choice>
        <mc:Fallback xmlns="">
          <p:sp>
            <p:nvSpPr>
              <p:cNvPr id="20" name="文字方塊 19">
                <a:extLst>
                  <a:ext uri="{FF2B5EF4-FFF2-40B4-BE49-F238E27FC236}">
                    <a16:creationId xmlns:a16="http://schemas.microsoft.com/office/drawing/2014/main" id="{8648E636-E604-4DD9-A3E1-23FDDAF92A6A}"/>
                  </a:ext>
                </a:extLst>
              </p:cNvPr>
              <p:cNvSpPr txBox="1">
                <a:spLocks noRot="1" noChangeAspect="1" noMove="1" noResize="1" noEditPoints="1" noAdjustHandles="1" noChangeArrowheads="1" noChangeShapeType="1" noTextEdit="1"/>
              </p:cNvSpPr>
              <p:nvPr/>
            </p:nvSpPr>
            <p:spPr>
              <a:xfrm>
                <a:off x="952264" y="4240821"/>
                <a:ext cx="3487479" cy="461665"/>
              </a:xfrm>
              <a:prstGeom prst="rect">
                <a:avLst/>
              </a:prstGeom>
              <a:blipFill>
                <a:blip r:embed="rId3"/>
                <a:stretch>
                  <a:fillRect l="-2622"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209EF72E-9F1E-4EEF-9399-9A6BAAD08D00}"/>
                  </a:ext>
                </a:extLst>
              </p:cNvPr>
              <p:cNvSpPr txBox="1"/>
              <p:nvPr/>
            </p:nvSpPr>
            <p:spPr>
              <a:xfrm>
                <a:off x="1604175" y="4742377"/>
                <a:ext cx="208743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𝒙</m:t>
                          </m:r>
                        </m:e>
                        <m:sup>
                          <m:r>
                            <a:rPr lang="en-US" altLang="zh-TW" sz="2400" b="1" i="1" smtClean="0">
                              <a:latin typeface="Cambria Math" panose="02040503050406030204" pitchFamily="18" charset="0"/>
                            </a:rPr>
                            <m:t>𝒕</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𝒕</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𝟏</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en-US" altLang="zh-TW" sz="2400" b="1" i="1" smtClean="0">
                          <a:latin typeface="Cambria Math" panose="02040503050406030204" pitchFamily="18" charset="0"/>
                        </a:rPr>
                        <m:t>𝒈</m:t>
                      </m:r>
                    </m:oMath>
                  </m:oMathPara>
                </a14:m>
                <a:endParaRPr lang="zh-TW" altLang="en-US" sz="2400" b="1" dirty="0"/>
              </a:p>
            </p:txBody>
          </p:sp>
        </mc:Choice>
        <mc:Fallback xmlns="">
          <p:sp>
            <p:nvSpPr>
              <p:cNvPr id="21" name="文字方塊 20">
                <a:extLst>
                  <a:ext uri="{FF2B5EF4-FFF2-40B4-BE49-F238E27FC236}">
                    <a16:creationId xmlns:a16="http://schemas.microsoft.com/office/drawing/2014/main" id="{209EF72E-9F1E-4EEF-9399-9A6BAAD08D00}"/>
                  </a:ext>
                </a:extLst>
              </p:cNvPr>
              <p:cNvSpPr txBox="1">
                <a:spLocks noRot="1" noChangeAspect="1" noMove="1" noResize="1" noEditPoints="1" noAdjustHandles="1" noChangeArrowheads="1" noChangeShapeType="1" noTextEdit="1"/>
              </p:cNvSpPr>
              <p:nvPr/>
            </p:nvSpPr>
            <p:spPr>
              <a:xfrm>
                <a:off x="1604175" y="4742377"/>
                <a:ext cx="2087430" cy="377667"/>
              </a:xfrm>
              <a:prstGeom prst="rect">
                <a:avLst/>
              </a:prstGeom>
              <a:blipFill>
                <a:blip r:embed="rId4"/>
                <a:stretch>
                  <a:fillRect l="-2041" t="-1613" r="-3499" b="-2580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FC93882B-68AA-4953-A1D8-7BA94B680C4D}"/>
                  </a:ext>
                </a:extLst>
              </p:cNvPr>
              <p:cNvSpPr txBox="1"/>
              <p:nvPr/>
            </p:nvSpPr>
            <p:spPr>
              <a:xfrm>
                <a:off x="952264" y="3812558"/>
                <a:ext cx="3890352" cy="470000"/>
              </a:xfrm>
              <a:prstGeom prst="rect">
                <a:avLst/>
              </a:prstGeom>
              <a:noFill/>
            </p:spPr>
            <p:txBody>
              <a:bodyPr wrap="square" rtlCol="0">
                <a:spAutoFit/>
              </a:bodyPr>
              <a:lstStyle/>
              <a:p>
                <a:r>
                  <a:rPr lang="en-US" altLang="zh-TW" sz="2400" dirty="0"/>
                  <a:t>Start from original image </a:t>
                </a:r>
                <a14:m>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oMath>
                </a14:m>
                <a:endParaRPr lang="zh-TW" altLang="en-US" sz="2400" b="1" dirty="0"/>
              </a:p>
            </p:txBody>
          </p:sp>
        </mc:Choice>
        <mc:Fallback xmlns="">
          <p:sp>
            <p:nvSpPr>
              <p:cNvPr id="22" name="文字方塊 21">
                <a:extLst>
                  <a:ext uri="{FF2B5EF4-FFF2-40B4-BE49-F238E27FC236}">
                    <a16:creationId xmlns:a16="http://schemas.microsoft.com/office/drawing/2014/main" id="{FC93882B-68AA-4953-A1D8-7BA94B680C4D}"/>
                  </a:ext>
                </a:extLst>
              </p:cNvPr>
              <p:cNvSpPr txBox="1">
                <a:spLocks noRot="1" noChangeAspect="1" noMove="1" noResize="1" noEditPoints="1" noAdjustHandles="1" noChangeArrowheads="1" noChangeShapeType="1" noTextEdit="1"/>
              </p:cNvSpPr>
              <p:nvPr/>
            </p:nvSpPr>
            <p:spPr>
              <a:xfrm>
                <a:off x="952264" y="3812558"/>
                <a:ext cx="3890352" cy="470000"/>
              </a:xfrm>
              <a:prstGeom prst="rect">
                <a:avLst/>
              </a:prstGeom>
              <a:blipFill>
                <a:blip r:embed="rId5"/>
                <a:stretch>
                  <a:fillRect l="-2351" t="-7692" b="-28205"/>
                </a:stretch>
              </a:blipFill>
            </p:spPr>
            <p:txBody>
              <a:bodyPr/>
              <a:lstStyle/>
              <a:p>
                <a:r>
                  <a:rPr lang="zh-TW" altLang="en-US">
                    <a:noFill/>
                  </a:rPr>
                  <a:t> </a:t>
                </a:r>
              </a:p>
            </p:txBody>
          </p:sp>
        </mc:Fallback>
      </mc:AlternateContent>
      <p:sp>
        <p:nvSpPr>
          <p:cNvPr id="26" name="標題 1">
            <a:extLst>
              <a:ext uri="{FF2B5EF4-FFF2-40B4-BE49-F238E27FC236}">
                <a16:creationId xmlns:a16="http://schemas.microsoft.com/office/drawing/2014/main" id="{FBA855ED-F90E-43A0-9687-960ADF8FF12D}"/>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Attack Approach </a:t>
            </a:r>
            <a:endParaRPr lang="zh-TW" altLang="en-US" dirty="0"/>
          </a:p>
        </p:txBody>
      </p:sp>
      <p:sp>
        <p:nvSpPr>
          <p:cNvPr id="42" name="矩形 41">
            <a:extLst>
              <a:ext uri="{FF2B5EF4-FFF2-40B4-BE49-F238E27FC236}">
                <a16:creationId xmlns:a16="http://schemas.microsoft.com/office/drawing/2014/main" id="{BC347A50-883B-4FEC-8238-3258794DCCCD}"/>
              </a:ext>
            </a:extLst>
          </p:cNvPr>
          <p:cNvSpPr/>
          <p:nvPr/>
        </p:nvSpPr>
        <p:spPr>
          <a:xfrm>
            <a:off x="2997896" y="2494799"/>
            <a:ext cx="1290043" cy="698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D4C25ED-0399-46B5-9FC2-E0AC1C43E5BE}"/>
                  </a:ext>
                </a:extLst>
              </p:cNvPr>
              <p:cNvSpPr txBox="1"/>
              <p:nvPr/>
            </p:nvSpPr>
            <p:spPr>
              <a:xfrm>
                <a:off x="1489302" y="2122866"/>
                <a:ext cx="3601242" cy="681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m:t>
                          </m:r>
                        </m:sup>
                      </m:sSup>
                      <m:r>
                        <a:rPr lang="en-US" altLang="zh-TW" sz="2800" i="1">
                          <a:latin typeface="Cambria Math" panose="02040503050406030204" pitchFamily="18" charset="0"/>
                        </a:rPr>
                        <m:t>=</m:t>
                      </m:r>
                      <m:r>
                        <a:rPr lang="en-US" altLang="zh-TW" sz="2800" i="1">
                          <a:latin typeface="Cambria Math" panose="02040503050406030204" pitchFamily="18" charset="0"/>
                        </a:rPr>
                        <m:t>𝑎𝑟𝑔</m:t>
                      </m:r>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min</m:t>
                              </m:r>
                            </m:e>
                            <m:lim>
                              <m:r>
                                <a:rPr lang="en-US" altLang="zh-TW" sz="2800" i="1">
                                  <a:latin typeface="Cambria Math" panose="02040503050406030204" pitchFamily="18" charset="0"/>
                                </a:rPr>
                                <m:t>𝑑</m:t>
                              </m:r>
                              <m:d>
                                <m:dPr>
                                  <m:ctrlPr>
                                    <a:rPr lang="en-US" altLang="zh-TW" sz="2800" i="1">
                                      <a:latin typeface="Cambria Math" panose="02040503050406030204" pitchFamily="18" charset="0"/>
                                    </a:rPr>
                                  </m:ctrlPr>
                                </m:dPr>
                                <m:e>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𝟎</m:t>
                                      </m:r>
                                    </m:sup>
                                  </m:sSup>
                                  <m:r>
                                    <a:rPr lang="en-US" altLang="zh-TW" sz="2800" i="1">
                                      <a:latin typeface="Cambria Math" panose="02040503050406030204" pitchFamily="18" charset="0"/>
                                    </a:rPr>
                                    <m:t>,</m:t>
                                  </m:r>
                                  <m:r>
                                    <a:rPr lang="en-US" altLang="zh-TW" sz="2800" b="1" i="1">
                                      <a:latin typeface="Cambria Math" panose="02040503050406030204" pitchFamily="18" charset="0"/>
                                    </a:rPr>
                                    <m:t>𝒙</m:t>
                                  </m:r>
                                </m:e>
                              </m:d>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𝜀</m:t>
                              </m:r>
                              <m:r>
                                <m:rPr>
                                  <m:nor/>
                                </m:rPr>
                                <a:rPr lang="zh-TW" altLang="en-US" sz="2800" dirty="0"/>
                                <m:t> </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r>
                                <a:rPr lang="en-US" altLang="zh-TW" sz="2800" b="1" i="1">
                                  <a:latin typeface="Cambria Math" panose="02040503050406030204" pitchFamily="18" charset="0"/>
                                </a:rPr>
                                <m:t>𝒙</m:t>
                              </m:r>
                            </m:e>
                          </m:d>
                        </m:e>
                      </m:func>
                    </m:oMath>
                  </m:oMathPara>
                </a14:m>
                <a:endParaRPr lang="zh-TW" altLang="en-US" sz="2800" dirty="0"/>
              </a:p>
            </p:txBody>
          </p:sp>
        </mc:Choice>
        <mc:Fallback xmlns="">
          <p:sp>
            <p:nvSpPr>
              <p:cNvPr id="15" name="文字方塊 14">
                <a:extLst>
                  <a:ext uri="{FF2B5EF4-FFF2-40B4-BE49-F238E27FC236}">
                    <a16:creationId xmlns:a16="http://schemas.microsoft.com/office/drawing/2014/main" id="{4D4C25ED-0399-46B5-9FC2-E0AC1C43E5BE}"/>
                  </a:ext>
                </a:extLst>
              </p:cNvPr>
              <p:cNvSpPr txBox="1">
                <a:spLocks noRot="1" noChangeAspect="1" noMove="1" noResize="1" noEditPoints="1" noAdjustHandles="1" noChangeArrowheads="1" noChangeShapeType="1" noTextEdit="1"/>
              </p:cNvSpPr>
              <p:nvPr/>
            </p:nvSpPr>
            <p:spPr>
              <a:xfrm>
                <a:off x="1489302" y="2122866"/>
                <a:ext cx="3601242" cy="681149"/>
              </a:xfrm>
              <a:prstGeom prst="rect">
                <a:avLst/>
              </a:prstGeom>
              <a:blipFill>
                <a:blip r:embed="rId6"/>
                <a:stretch>
                  <a:fillRect/>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9987A682-BDF4-4391-8CA4-C31F3E940F3A}"/>
              </a:ext>
            </a:extLst>
          </p:cNvPr>
          <p:cNvSpPr txBox="1"/>
          <p:nvPr/>
        </p:nvSpPr>
        <p:spPr>
          <a:xfrm>
            <a:off x="678896" y="2917696"/>
            <a:ext cx="4521000" cy="461665"/>
          </a:xfrm>
          <a:prstGeom prst="rect">
            <a:avLst/>
          </a:prstGeom>
          <a:noFill/>
        </p:spPr>
        <p:txBody>
          <a:bodyPr wrap="square">
            <a:spAutoFit/>
          </a:bodyPr>
          <a:lstStyle/>
          <a:p>
            <a:r>
              <a:rPr lang="en-US" altLang="zh-TW" sz="2400" b="1" dirty="0"/>
              <a:t>Fast Gradient Sign Method (FGSM)</a:t>
            </a:r>
            <a:endParaRPr lang="zh-TW" altLang="en-US" sz="2400" b="1" dirty="0"/>
          </a:p>
        </p:txBody>
      </p:sp>
      <p:sp>
        <p:nvSpPr>
          <p:cNvPr id="18" name="文字方塊 17">
            <a:extLst>
              <a:ext uri="{FF2B5EF4-FFF2-40B4-BE49-F238E27FC236}">
                <a16:creationId xmlns:a16="http://schemas.microsoft.com/office/drawing/2014/main" id="{BC80D680-1D35-4797-9D37-0E8EEFCC61A6}"/>
              </a:ext>
            </a:extLst>
          </p:cNvPr>
          <p:cNvSpPr txBox="1"/>
          <p:nvPr/>
        </p:nvSpPr>
        <p:spPr>
          <a:xfrm>
            <a:off x="1978242" y="3329631"/>
            <a:ext cx="3426593" cy="369332"/>
          </a:xfrm>
          <a:prstGeom prst="rect">
            <a:avLst/>
          </a:prstGeom>
          <a:noFill/>
        </p:spPr>
        <p:txBody>
          <a:bodyPr wrap="square">
            <a:spAutoFit/>
          </a:bodyPr>
          <a:lstStyle/>
          <a:p>
            <a:r>
              <a:rPr lang="zh-TW" altLang="en-US" dirty="0"/>
              <a:t>https://arxiv.org/abs/1412.6572</a:t>
            </a:r>
          </a:p>
        </p:txBody>
      </p:sp>
      <p:cxnSp>
        <p:nvCxnSpPr>
          <p:cNvPr id="3" name="直線接點 2">
            <a:extLst>
              <a:ext uri="{FF2B5EF4-FFF2-40B4-BE49-F238E27FC236}">
                <a16:creationId xmlns:a16="http://schemas.microsoft.com/office/drawing/2014/main" id="{5E691FA2-C2FC-4371-B0B1-2E6C90A2C4A6}"/>
              </a:ext>
            </a:extLst>
          </p:cNvPr>
          <p:cNvCxnSpPr/>
          <p:nvPr/>
        </p:nvCxnSpPr>
        <p:spPr>
          <a:xfrm>
            <a:off x="2233534" y="4467069"/>
            <a:ext cx="599607" cy="0"/>
          </a:xfrm>
          <a:prstGeom prst="line">
            <a:avLst/>
          </a:prstGeom>
          <a:ln w="76200">
            <a:solidFill>
              <a:srgbClr val="FA0505"/>
            </a:solidFill>
          </a:ln>
        </p:spPr>
        <p:style>
          <a:lnRef idx="1">
            <a:schemeClr val="accent1"/>
          </a:lnRef>
          <a:fillRef idx="0">
            <a:schemeClr val="accent1"/>
          </a:fillRef>
          <a:effectRef idx="0">
            <a:schemeClr val="accent1"/>
          </a:effectRef>
          <a:fontRef idx="minor">
            <a:schemeClr val="tx1"/>
          </a:fontRef>
        </p:style>
      </p:cxnSp>
      <p:pic>
        <p:nvPicPr>
          <p:cNvPr id="23" name="Picture 2" descr="https://sites.google.com/site/pkms20152a17/_/rsrc/1448428701742/home/125986076.jpg">
            <a:extLst>
              <a:ext uri="{FF2B5EF4-FFF2-40B4-BE49-F238E27FC236}">
                <a16:creationId xmlns:a16="http://schemas.microsoft.com/office/drawing/2014/main" id="{0CBB89BD-2462-4F38-A349-892724F986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0378" y="1981346"/>
            <a:ext cx="3421393" cy="426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937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531803C-FB78-4716-AB78-63674823F34D}"/>
              </a:ext>
            </a:extLst>
          </p:cNvPr>
          <p:cNvSpPr/>
          <p:nvPr/>
        </p:nvSpPr>
        <p:spPr>
          <a:xfrm>
            <a:off x="776466" y="3758049"/>
            <a:ext cx="4241948" cy="247207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8648E636-E604-4DD9-A3E1-23FDDAF92A6A}"/>
                  </a:ext>
                </a:extLst>
              </p:cNvPr>
              <p:cNvSpPr txBox="1"/>
              <p:nvPr/>
            </p:nvSpPr>
            <p:spPr>
              <a:xfrm>
                <a:off x="952264" y="4240821"/>
                <a:ext cx="3487479" cy="461665"/>
              </a:xfrm>
              <a:prstGeom prst="rect">
                <a:avLst/>
              </a:prstGeom>
              <a:noFill/>
            </p:spPr>
            <p:txBody>
              <a:bodyPr wrap="square" rtlCol="0">
                <a:spAutoFit/>
              </a:bodyPr>
              <a:lstStyle/>
              <a:p>
                <a:r>
                  <a:rPr lang="en-US" altLang="zh-TW" sz="2400" dirty="0"/>
                  <a:t>For </a:t>
                </a:r>
                <a14:m>
                  <m:oMath xmlns:m="http://schemas.openxmlformats.org/officeDocument/2006/math">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oMath>
                </a14:m>
                <a:r>
                  <a:rPr lang="en-US" altLang="zh-TW" sz="2400" dirty="0"/>
                  <a:t> to </a:t>
                </a:r>
                <a14:m>
                  <m:oMath xmlns:m="http://schemas.openxmlformats.org/officeDocument/2006/math">
                    <m:r>
                      <a:rPr lang="en-US" altLang="zh-TW" sz="2400" b="0" i="1" smtClean="0">
                        <a:latin typeface="Cambria Math" panose="02040503050406030204" pitchFamily="18" charset="0"/>
                      </a:rPr>
                      <m:t>𝑇</m:t>
                    </m:r>
                  </m:oMath>
                </a14:m>
                <a:r>
                  <a:rPr lang="en-US" altLang="zh-TW" sz="2400" dirty="0"/>
                  <a:t> </a:t>
                </a:r>
                <a:endParaRPr lang="zh-TW" altLang="en-US" sz="2400" dirty="0"/>
              </a:p>
            </p:txBody>
          </p:sp>
        </mc:Choice>
        <mc:Fallback xmlns="">
          <p:sp>
            <p:nvSpPr>
              <p:cNvPr id="20" name="文字方塊 19">
                <a:extLst>
                  <a:ext uri="{FF2B5EF4-FFF2-40B4-BE49-F238E27FC236}">
                    <a16:creationId xmlns:a16="http://schemas.microsoft.com/office/drawing/2014/main" id="{8648E636-E604-4DD9-A3E1-23FDDAF92A6A}"/>
                  </a:ext>
                </a:extLst>
              </p:cNvPr>
              <p:cNvSpPr txBox="1">
                <a:spLocks noRot="1" noChangeAspect="1" noMove="1" noResize="1" noEditPoints="1" noAdjustHandles="1" noChangeArrowheads="1" noChangeShapeType="1" noTextEdit="1"/>
              </p:cNvSpPr>
              <p:nvPr/>
            </p:nvSpPr>
            <p:spPr>
              <a:xfrm>
                <a:off x="952264" y="4240821"/>
                <a:ext cx="3487479" cy="461665"/>
              </a:xfrm>
              <a:prstGeom prst="rect">
                <a:avLst/>
              </a:prstGeom>
              <a:blipFill>
                <a:blip r:embed="rId2"/>
                <a:stretch>
                  <a:fillRect l="-2622"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209EF72E-9F1E-4EEF-9399-9A6BAAD08D00}"/>
                  </a:ext>
                </a:extLst>
              </p:cNvPr>
              <p:cNvSpPr txBox="1"/>
              <p:nvPr/>
            </p:nvSpPr>
            <p:spPr>
              <a:xfrm>
                <a:off x="1604175" y="4742377"/>
                <a:ext cx="208743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𝒙</m:t>
                          </m:r>
                        </m:e>
                        <m:sup>
                          <m:r>
                            <a:rPr lang="en-US" altLang="zh-TW" sz="2400" b="1" i="1" smtClean="0">
                              <a:latin typeface="Cambria Math" panose="02040503050406030204" pitchFamily="18" charset="0"/>
                            </a:rPr>
                            <m:t>𝒕</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𝒕</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𝟏</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en-US" altLang="zh-TW" sz="2400" b="1" i="1" smtClean="0">
                          <a:latin typeface="Cambria Math" panose="02040503050406030204" pitchFamily="18" charset="0"/>
                        </a:rPr>
                        <m:t>𝒈</m:t>
                      </m:r>
                    </m:oMath>
                  </m:oMathPara>
                </a14:m>
                <a:endParaRPr lang="zh-TW" altLang="en-US" sz="2400" b="1" dirty="0"/>
              </a:p>
            </p:txBody>
          </p:sp>
        </mc:Choice>
        <mc:Fallback xmlns="">
          <p:sp>
            <p:nvSpPr>
              <p:cNvPr id="21" name="文字方塊 20">
                <a:extLst>
                  <a:ext uri="{FF2B5EF4-FFF2-40B4-BE49-F238E27FC236}">
                    <a16:creationId xmlns:a16="http://schemas.microsoft.com/office/drawing/2014/main" id="{209EF72E-9F1E-4EEF-9399-9A6BAAD08D00}"/>
                  </a:ext>
                </a:extLst>
              </p:cNvPr>
              <p:cNvSpPr txBox="1">
                <a:spLocks noRot="1" noChangeAspect="1" noMove="1" noResize="1" noEditPoints="1" noAdjustHandles="1" noChangeArrowheads="1" noChangeShapeType="1" noTextEdit="1"/>
              </p:cNvSpPr>
              <p:nvPr/>
            </p:nvSpPr>
            <p:spPr>
              <a:xfrm>
                <a:off x="1604175" y="4742377"/>
                <a:ext cx="2087430" cy="377667"/>
              </a:xfrm>
              <a:prstGeom prst="rect">
                <a:avLst/>
              </a:prstGeom>
              <a:blipFill>
                <a:blip r:embed="rId3"/>
                <a:stretch>
                  <a:fillRect l="-2041" t="-1613" r="-3499" b="-2580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FC93882B-68AA-4953-A1D8-7BA94B680C4D}"/>
                  </a:ext>
                </a:extLst>
              </p:cNvPr>
              <p:cNvSpPr txBox="1"/>
              <p:nvPr/>
            </p:nvSpPr>
            <p:spPr>
              <a:xfrm>
                <a:off x="952264" y="3812558"/>
                <a:ext cx="3890352" cy="470000"/>
              </a:xfrm>
              <a:prstGeom prst="rect">
                <a:avLst/>
              </a:prstGeom>
              <a:noFill/>
            </p:spPr>
            <p:txBody>
              <a:bodyPr wrap="square" rtlCol="0">
                <a:spAutoFit/>
              </a:bodyPr>
              <a:lstStyle/>
              <a:p>
                <a:r>
                  <a:rPr lang="en-US" altLang="zh-TW" sz="2400" dirty="0"/>
                  <a:t>Start from original image </a:t>
                </a:r>
                <a14:m>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oMath>
                </a14:m>
                <a:endParaRPr lang="zh-TW" altLang="en-US" sz="2400" b="1" dirty="0"/>
              </a:p>
            </p:txBody>
          </p:sp>
        </mc:Choice>
        <mc:Fallback xmlns="">
          <p:sp>
            <p:nvSpPr>
              <p:cNvPr id="22" name="文字方塊 21">
                <a:extLst>
                  <a:ext uri="{FF2B5EF4-FFF2-40B4-BE49-F238E27FC236}">
                    <a16:creationId xmlns:a16="http://schemas.microsoft.com/office/drawing/2014/main" id="{FC93882B-68AA-4953-A1D8-7BA94B680C4D}"/>
                  </a:ext>
                </a:extLst>
              </p:cNvPr>
              <p:cNvSpPr txBox="1">
                <a:spLocks noRot="1" noChangeAspect="1" noMove="1" noResize="1" noEditPoints="1" noAdjustHandles="1" noChangeArrowheads="1" noChangeShapeType="1" noTextEdit="1"/>
              </p:cNvSpPr>
              <p:nvPr/>
            </p:nvSpPr>
            <p:spPr>
              <a:xfrm>
                <a:off x="952264" y="3812558"/>
                <a:ext cx="3890352" cy="470000"/>
              </a:xfrm>
              <a:prstGeom prst="rect">
                <a:avLst/>
              </a:prstGeom>
              <a:blipFill>
                <a:blip r:embed="rId4"/>
                <a:stretch>
                  <a:fillRect l="-2351" t="-7692" b="-282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1C91D5A3-58F9-4C2F-90A3-A713C29E778C}"/>
                  </a:ext>
                </a:extLst>
              </p:cNvPr>
              <p:cNvSpPr txBox="1"/>
              <p:nvPr/>
            </p:nvSpPr>
            <p:spPr>
              <a:xfrm>
                <a:off x="5146957" y="3921196"/>
                <a:ext cx="3861122" cy="2344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smtClean="0">
                          <a:latin typeface="Cambria Math" panose="02040503050406030204" pitchFamily="18" charset="0"/>
                        </a:rPr>
                        <m:t>𝒈</m:t>
                      </m:r>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eqArr>
                            <m:eqArrPr>
                              <m:ctrlPr>
                                <a:rPr lang="en-US" altLang="zh-TW" sz="2800" b="0" i="1" smtClean="0">
                                  <a:latin typeface="Cambria Math" panose="02040503050406030204" pitchFamily="18" charset="0"/>
                                </a:rPr>
                              </m:ctrlPr>
                            </m:eqArrPr>
                            <m:e>
                              <m:r>
                                <a:rPr lang="en-US" altLang="zh-TW" sz="2800" b="0" i="1" smtClean="0">
                                  <a:latin typeface="Cambria Math" panose="02040503050406030204" pitchFamily="18" charset="0"/>
                                </a:rPr>
                                <m:t>𝑠𝑖𝑔𝑛</m:t>
                              </m:r>
                              <m:d>
                                <m:dPr>
                                  <m:ctrlPr>
                                    <a:rPr lang="en-US" altLang="zh-TW" sz="2800" b="0" i="1" smtClean="0">
                                      <a:latin typeface="Cambria Math" panose="02040503050406030204" pitchFamily="18" charset="0"/>
                                    </a:rPr>
                                  </m:ctrlPr>
                                </m:dPr>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Sub>
                                    </m:den>
                                  </m:f>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m:t>
                                      </m:r>
                                    </m:e>
                                    <m:sub>
                                      <m:r>
                                        <a:rPr lang="en-US" altLang="zh-TW" sz="2800" b="1" i="1">
                                          <a:latin typeface="Cambria Math" panose="02040503050406030204" pitchFamily="18" charset="0"/>
                                        </a:rPr>
                                        <m:t>𝒙</m:t>
                                      </m:r>
                                      <m:r>
                                        <a:rPr lang="en-US" altLang="zh-TW" sz="2800" i="1">
                                          <a:latin typeface="Cambria Math" panose="02040503050406030204" pitchFamily="18" charset="0"/>
                                        </a:rPr>
                                        <m:t>=</m:t>
                                      </m:r>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𝒕</m:t>
                                          </m:r>
                                          <m:r>
                                            <a:rPr lang="en-US" altLang="zh-TW" sz="2800" b="1" i="1">
                                              <a:latin typeface="Cambria Math" panose="02040503050406030204" pitchFamily="18" charset="0"/>
                                            </a:rPr>
                                            <m:t>−</m:t>
                                          </m:r>
                                          <m:r>
                                            <a:rPr lang="en-US" altLang="zh-TW" sz="2800" b="1" i="1">
                                              <a:latin typeface="Cambria Math" panose="02040503050406030204" pitchFamily="18" charset="0"/>
                                            </a:rPr>
                                            <m:t>𝟏</m:t>
                                          </m:r>
                                        </m:sup>
                                      </m:sSup>
                                    </m:sub>
                                  </m:sSub>
                                </m:e>
                              </m:d>
                            </m:e>
                            <m:e>
                              <m:r>
                                <a:rPr lang="en-US" altLang="zh-TW" sz="2800" i="1">
                                  <a:latin typeface="Cambria Math" panose="02040503050406030204" pitchFamily="18" charset="0"/>
                                </a:rPr>
                                <m:t>𝑠𝑖𝑔𝑛</m:t>
                              </m:r>
                              <m:d>
                                <m:dPr>
                                  <m:ctrlPr>
                                    <a:rPr lang="en-US" altLang="zh-TW" sz="2800" i="1" smtClean="0">
                                      <a:latin typeface="Cambria Math" panose="02040503050406030204" pitchFamily="18" charset="0"/>
                                    </a:rPr>
                                  </m:ctrlPr>
                                </m:dPr>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Sub>
                                    </m:den>
                                  </m:f>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m:t>
                                      </m:r>
                                    </m:e>
                                    <m:sub>
                                      <m:r>
                                        <a:rPr lang="en-US" altLang="zh-TW" sz="2800" b="1" i="1">
                                          <a:latin typeface="Cambria Math" panose="02040503050406030204" pitchFamily="18" charset="0"/>
                                        </a:rPr>
                                        <m:t>𝒙</m:t>
                                      </m:r>
                                      <m:r>
                                        <a:rPr lang="en-US" altLang="zh-TW" sz="2800" i="1">
                                          <a:latin typeface="Cambria Math" panose="02040503050406030204" pitchFamily="18" charset="0"/>
                                        </a:rPr>
                                        <m:t>=</m:t>
                                      </m:r>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𝒕</m:t>
                                          </m:r>
                                          <m:r>
                                            <a:rPr lang="en-US" altLang="zh-TW" sz="2800" b="1" i="1">
                                              <a:latin typeface="Cambria Math" panose="02040503050406030204" pitchFamily="18" charset="0"/>
                                            </a:rPr>
                                            <m:t>−</m:t>
                                          </m:r>
                                          <m:r>
                                            <a:rPr lang="en-US" altLang="zh-TW" sz="2800" b="1" i="1">
                                              <a:latin typeface="Cambria Math" panose="02040503050406030204" pitchFamily="18" charset="0"/>
                                            </a:rPr>
                                            <m:t>𝟏</m:t>
                                          </m:r>
                                        </m:sup>
                                      </m:sSup>
                                    </m:sub>
                                  </m:sSub>
                                </m:e>
                              </m:d>
                            </m:e>
                            <m:e>
                              <m:r>
                                <a:rPr lang="zh-TW" altLang="en-US" sz="2800" i="1" smtClean="0">
                                  <a:latin typeface="Cambria Math" panose="02040503050406030204" pitchFamily="18" charset="0"/>
                                </a:rPr>
                                <m:t>⋮</m:t>
                              </m:r>
                            </m:e>
                          </m:eqArr>
                        </m:e>
                      </m:d>
                    </m:oMath>
                  </m:oMathPara>
                </a14:m>
                <a:endParaRPr lang="zh-TW" altLang="en-US" sz="2800" dirty="0"/>
              </a:p>
            </p:txBody>
          </p:sp>
        </mc:Choice>
        <mc:Fallback xmlns="">
          <p:sp>
            <p:nvSpPr>
              <p:cNvPr id="25" name="文字方塊 24">
                <a:extLst>
                  <a:ext uri="{FF2B5EF4-FFF2-40B4-BE49-F238E27FC236}">
                    <a16:creationId xmlns:a16="http://schemas.microsoft.com/office/drawing/2014/main" id="{1C91D5A3-58F9-4C2F-90A3-A713C29E778C}"/>
                  </a:ext>
                </a:extLst>
              </p:cNvPr>
              <p:cNvSpPr txBox="1">
                <a:spLocks noRot="1" noChangeAspect="1" noMove="1" noResize="1" noEditPoints="1" noAdjustHandles="1" noChangeArrowheads="1" noChangeShapeType="1" noTextEdit="1"/>
              </p:cNvSpPr>
              <p:nvPr/>
            </p:nvSpPr>
            <p:spPr>
              <a:xfrm>
                <a:off x="5146957" y="3921196"/>
                <a:ext cx="3861122" cy="2344424"/>
              </a:xfrm>
              <a:prstGeom prst="rect">
                <a:avLst/>
              </a:prstGeom>
              <a:blipFill>
                <a:blip r:embed="rId5"/>
                <a:stretch>
                  <a:fillRect/>
                </a:stretch>
              </a:blipFill>
            </p:spPr>
            <p:txBody>
              <a:bodyPr/>
              <a:lstStyle/>
              <a:p>
                <a:r>
                  <a:rPr lang="zh-TW" altLang="en-US">
                    <a:noFill/>
                  </a:rPr>
                  <a:t> </a:t>
                </a:r>
              </a:p>
            </p:txBody>
          </p:sp>
        </mc:Fallback>
      </mc:AlternateContent>
      <p:sp>
        <p:nvSpPr>
          <p:cNvPr id="26" name="標題 1">
            <a:extLst>
              <a:ext uri="{FF2B5EF4-FFF2-40B4-BE49-F238E27FC236}">
                <a16:creationId xmlns:a16="http://schemas.microsoft.com/office/drawing/2014/main" id="{FBA855ED-F90E-43A0-9687-960ADF8FF12D}"/>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Attack Approach </a:t>
            </a:r>
            <a:endParaRPr lang="zh-TW" altLang="en-US" dirty="0"/>
          </a:p>
        </p:txBody>
      </p:sp>
      <p:sp>
        <p:nvSpPr>
          <p:cNvPr id="42" name="矩形 41">
            <a:extLst>
              <a:ext uri="{FF2B5EF4-FFF2-40B4-BE49-F238E27FC236}">
                <a16:creationId xmlns:a16="http://schemas.microsoft.com/office/drawing/2014/main" id="{BC347A50-883B-4FEC-8238-3258794DCCCD}"/>
              </a:ext>
            </a:extLst>
          </p:cNvPr>
          <p:cNvSpPr/>
          <p:nvPr/>
        </p:nvSpPr>
        <p:spPr>
          <a:xfrm>
            <a:off x="2997896" y="2494799"/>
            <a:ext cx="1290043" cy="698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D4C25ED-0399-46B5-9FC2-E0AC1C43E5BE}"/>
                  </a:ext>
                </a:extLst>
              </p:cNvPr>
              <p:cNvSpPr txBox="1"/>
              <p:nvPr/>
            </p:nvSpPr>
            <p:spPr>
              <a:xfrm>
                <a:off x="1489302" y="2122866"/>
                <a:ext cx="3601242" cy="681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m:t>
                          </m:r>
                        </m:sup>
                      </m:sSup>
                      <m:r>
                        <a:rPr lang="en-US" altLang="zh-TW" sz="2800" i="1">
                          <a:latin typeface="Cambria Math" panose="02040503050406030204" pitchFamily="18" charset="0"/>
                        </a:rPr>
                        <m:t>=</m:t>
                      </m:r>
                      <m:r>
                        <a:rPr lang="en-US" altLang="zh-TW" sz="2800" i="1">
                          <a:latin typeface="Cambria Math" panose="02040503050406030204" pitchFamily="18" charset="0"/>
                        </a:rPr>
                        <m:t>𝑎𝑟𝑔</m:t>
                      </m:r>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min</m:t>
                              </m:r>
                            </m:e>
                            <m:lim>
                              <m:r>
                                <a:rPr lang="en-US" altLang="zh-TW" sz="2800" i="1">
                                  <a:latin typeface="Cambria Math" panose="02040503050406030204" pitchFamily="18" charset="0"/>
                                </a:rPr>
                                <m:t>𝑑</m:t>
                              </m:r>
                              <m:d>
                                <m:dPr>
                                  <m:ctrlPr>
                                    <a:rPr lang="en-US" altLang="zh-TW" sz="2800" i="1">
                                      <a:latin typeface="Cambria Math" panose="02040503050406030204" pitchFamily="18" charset="0"/>
                                    </a:rPr>
                                  </m:ctrlPr>
                                </m:dPr>
                                <m:e>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𝟎</m:t>
                                      </m:r>
                                    </m:sup>
                                  </m:sSup>
                                  <m:r>
                                    <a:rPr lang="en-US" altLang="zh-TW" sz="2800" i="1">
                                      <a:latin typeface="Cambria Math" panose="02040503050406030204" pitchFamily="18" charset="0"/>
                                    </a:rPr>
                                    <m:t>,</m:t>
                                  </m:r>
                                  <m:r>
                                    <a:rPr lang="en-US" altLang="zh-TW" sz="2800" b="1" i="1">
                                      <a:latin typeface="Cambria Math" panose="02040503050406030204" pitchFamily="18" charset="0"/>
                                    </a:rPr>
                                    <m:t>𝒙</m:t>
                                  </m:r>
                                </m:e>
                              </m:d>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𝜀</m:t>
                              </m:r>
                              <m:r>
                                <m:rPr>
                                  <m:nor/>
                                </m:rPr>
                                <a:rPr lang="zh-TW" altLang="en-US" sz="2800" dirty="0"/>
                                <m:t> </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r>
                                <a:rPr lang="en-US" altLang="zh-TW" sz="2800" b="1" i="1">
                                  <a:latin typeface="Cambria Math" panose="02040503050406030204" pitchFamily="18" charset="0"/>
                                </a:rPr>
                                <m:t>𝒙</m:t>
                              </m:r>
                            </m:e>
                          </m:d>
                        </m:e>
                      </m:func>
                    </m:oMath>
                  </m:oMathPara>
                </a14:m>
                <a:endParaRPr lang="zh-TW" altLang="en-US" sz="2800" dirty="0"/>
              </a:p>
            </p:txBody>
          </p:sp>
        </mc:Choice>
        <mc:Fallback xmlns="">
          <p:sp>
            <p:nvSpPr>
              <p:cNvPr id="15" name="文字方塊 14">
                <a:extLst>
                  <a:ext uri="{FF2B5EF4-FFF2-40B4-BE49-F238E27FC236}">
                    <a16:creationId xmlns:a16="http://schemas.microsoft.com/office/drawing/2014/main" id="{4D4C25ED-0399-46B5-9FC2-E0AC1C43E5BE}"/>
                  </a:ext>
                </a:extLst>
              </p:cNvPr>
              <p:cNvSpPr txBox="1">
                <a:spLocks noRot="1" noChangeAspect="1" noMove="1" noResize="1" noEditPoints="1" noAdjustHandles="1" noChangeArrowheads="1" noChangeShapeType="1" noTextEdit="1"/>
              </p:cNvSpPr>
              <p:nvPr/>
            </p:nvSpPr>
            <p:spPr>
              <a:xfrm>
                <a:off x="1489302" y="2122866"/>
                <a:ext cx="3601242" cy="681149"/>
              </a:xfrm>
              <a:prstGeom prst="rect">
                <a:avLst/>
              </a:prstGeom>
              <a:blipFill>
                <a:blip r:embed="rId6"/>
                <a:stretch>
                  <a:fillRect/>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9987A682-BDF4-4391-8CA4-C31F3E940F3A}"/>
              </a:ext>
            </a:extLst>
          </p:cNvPr>
          <p:cNvSpPr txBox="1"/>
          <p:nvPr/>
        </p:nvSpPr>
        <p:spPr>
          <a:xfrm>
            <a:off x="678896" y="2917696"/>
            <a:ext cx="4521000" cy="461665"/>
          </a:xfrm>
          <a:prstGeom prst="rect">
            <a:avLst/>
          </a:prstGeom>
          <a:noFill/>
        </p:spPr>
        <p:txBody>
          <a:bodyPr wrap="square">
            <a:spAutoFit/>
          </a:bodyPr>
          <a:lstStyle/>
          <a:p>
            <a:r>
              <a:rPr lang="en-US" altLang="zh-TW" sz="2400" b="1" dirty="0"/>
              <a:t>Fast Gradient Sign Method (FGSM)</a:t>
            </a:r>
            <a:endParaRPr lang="zh-TW" altLang="en-US" sz="2400" b="1" dirty="0"/>
          </a:p>
        </p:txBody>
      </p:sp>
      <p:sp>
        <p:nvSpPr>
          <p:cNvPr id="18" name="文字方塊 17">
            <a:extLst>
              <a:ext uri="{FF2B5EF4-FFF2-40B4-BE49-F238E27FC236}">
                <a16:creationId xmlns:a16="http://schemas.microsoft.com/office/drawing/2014/main" id="{BC80D680-1D35-4797-9D37-0E8EEFCC61A6}"/>
              </a:ext>
            </a:extLst>
          </p:cNvPr>
          <p:cNvSpPr txBox="1"/>
          <p:nvPr/>
        </p:nvSpPr>
        <p:spPr>
          <a:xfrm>
            <a:off x="1978242" y="3329631"/>
            <a:ext cx="3426593" cy="369332"/>
          </a:xfrm>
          <a:prstGeom prst="rect">
            <a:avLst/>
          </a:prstGeom>
          <a:noFill/>
        </p:spPr>
        <p:txBody>
          <a:bodyPr wrap="square">
            <a:spAutoFit/>
          </a:bodyPr>
          <a:lstStyle/>
          <a:p>
            <a:r>
              <a:rPr lang="zh-TW" altLang="en-US" dirty="0"/>
              <a:t>https://arxiv.org/abs/1412.6572</a:t>
            </a:r>
          </a:p>
        </p:txBody>
      </p:sp>
      <p:cxnSp>
        <p:nvCxnSpPr>
          <p:cNvPr id="3" name="直線接點 2">
            <a:extLst>
              <a:ext uri="{FF2B5EF4-FFF2-40B4-BE49-F238E27FC236}">
                <a16:creationId xmlns:a16="http://schemas.microsoft.com/office/drawing/2014/main" id="{5E691FA2-C2FC-4371-B0B1-2E6C90A2C4A6}"/>
              </a:ext>
            </a:extLst>
          </p:cNvPr>
          <p:cNvCxnSpPr/>
          <p:nvPr/>
        </p:nvCxnSpPr>
        <p:spPr>
          <a:xfrm>
            <a:off x="2233534" y="4467069"/>
            <a:ext cx="599607" cy="0"/>
          </a:xfrm>
          <a:prstGeom prst="line">
            <a:avLst/>
          </a:prstGeom>
          <a:ln w="76200">
            <a:solidFill>
              <a:srgbClr val="FA050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5D90D6A8-94CA-4C56-9D1A-8E1C96535FF3}"/>
                  </a:ext>
                </a:extLst>
              </p:cNvPr>
              <p:cNvSpPr txBox="1"/>
              <p:nvPr/>
            </p:nvSpPr>
            <p:spPr>
              <a:xfrm>
                <a:off x="5303065" y="4181827"/>
                <a:ext cx="72281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ea typeface="Cambria Math" panose="02040503050406030204" pitchFamily="18" charset="0"/>
                        </a:rPr>
                        <m:t>±</m:t>
                      </m:r>
                      <m:r>
                        <a:rPr lang="en-US" altLang="zh-TW" sz="2400" b="0" i="1" smtClean="0">
                          <a:solidFill>
                            <a:srgbClr val="0000FF"/>
                          </a:solidFill>
                          <a:latin typeface="Cambria Math" panose="02040503050406030204" pitchFamily="18" charset="0"/>
                          <a:ea typeface="Cambria Math" panose="02040503050406030204" pitchFamily="18" charset="0"/>
                        </a:rPr>
                        <m:t>1</m:t>
                      </m:r>
                    </m:oMath>
                  </m:oMathPara>
                </a14:m>
                <a:endParaRPr lang="zh-TW" altLang="en-US" sz="2400" dirty="0">
                  <a:solidFill>
                    <a:srgbClr val="0000FF"/>
                  </a:solidFill>
                </a:endParaRPr>
              </a:p>
            </p:txBody>
          </p:sp>
        </mc:Choice>
        <mc:Fallback>
          <p:sp>
            <p:nvSpPr>
              <p:cNvPr id="4" name="文字方塊 3">
                <a:extLst>
                  <a:ext uri="{FF2B5EF4-FFF2-40B4-BE49-F238E27FC236}">
                    <a16:creationId xmlns:a16="http://schemas.microsoft.com/office/drawing/2014/main" id="{5D90D6A8-94CA-4C56-9D1A-8E1C96535FF3}"/>
                  </a:ext>
                </a:extLst>
              </p:cNvPr>
              <p:cNvSpPr txBox="1">
                <a:spLocks noRot="1" noChangeAspect="1" noMove="1" noResize="1" noEditPoints="1" noAdjustHandles="1" noChangeArrowheads="1" noChangeShapeType="1" noTextEdit="1"/>
              </p:cNvSpPr>
              <p:nvPr/>
            </p:nvSpPr>
            <p:spPr>
              <a:xfrm>
                <a:off x="5303065" y="4181827"/>
                <a:ext cx="722818" cy="461665"/>
              </a:xfrm>
              <a:prstGeom prst="rect">
                <a:avLst/>
              </a:prstGeom>
              <a:blipFill>
                <a:blip r:embed="rId7"/>
                <a:stretch>
                  <a:fillRect b="-13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a:extLst>
                  <a:ext uri="{FF2B5EF4-FFF2-40B4-BE49-F238E27FC236}">
                    <a16:creationId xmlns:a16="http://schemas.microsoft.com/office/drawing/2014/main" id="{BC268BA0-4969-4FC6-B103-6FC55BEDE630}"/>
                  </a:ext>
                </a:extLst>
              </p:cNvPr>
              <p:cNvSpPr txBox="1"/>
              <p:nvPr/>
            </p:nvSpPr>
            <p:spPr>
              <a:xfrm>
                <a:off x="5303065" y="5227677"/>
                <a:ext cx="72281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ea typeface="Cambria Math" panose="02040503050406030204" pitchFamily="18" charset="0"/>
                        </a:rPr>
                        <m:t>±</m:t>
                      </m:r>
                      <m:r>
                        <a:rPr lang="en-US" altLang="zh-TW" sz="2400" b="0" i="1" smtClean="0">
                          <a:solidFill>
                            <a:srgbClr val="0000FF"/>
                          </a:solidFill>
                          <a:latin typeface="Cambria Math" panose="02040503050406030204" pitchFamily="18" charset="0"/>
                          <a:ea typeface="Cambria Math" panose="02040503050406030204" pitchFamily="18" charset="0"/>
                        </a:rPr>
                        <m:t>1</m:t>
                      </m:r>
                    </m:oMath>
                  </m:oMathPara>
                </a14:m>
                <a:endParaRPr lang="zh-TW" altLang="en-US" sz="2400" dirty="0">
                  <a:solidFill>
                    <a:srgbClr val="0000FF"/>
                  </a:solidFill>
                </a:endParaRPr>
              </a:p>
            </p:txBody>
          </p:sp>
        </mc:Choice>
        <mc:Fallback>
          <p:sp>
            <p:nvSpPr>
              <p:cNvPr id="24" name="文字方塊 23">
                <a:extLst>
                  <a:ext uri="{FF2B5EF4-FFF2-40B4-BE49-F238E27FC236}">
                    <a16:creationId xmlns:a16="http://schemas.microsoft.com/office/drawing/2014/main" id="{BC268BA0-4969-4FC6-B103-6FC55BEDE630}"/>
                  </a:ext>
                </a:extLst>
              </p:cNvPr>
              <p:cNvSpPr txBox="1">
                <a:spLocks noRot="1" noChangeAspect="1" noMove="1" noResize="1" noEditPoints="1" noAdjustHandles="1" noChangeArrowheads="1" noChangeShapeType="1" noTextEdit="1"/>
              </p:cNvSpPr>
              <p:nvPr/>
            </p:nvSpPr>
            <p:spPr>
              <a:xfrm>
                <a:off x="5303065" y="5227677"/>
                <a:ext cx="722818" cy="461665"/>
              </a:xfrm>
              <a:prstGeom prst="rect">
                <a:avLst/>
              </a:prstGeom>
              <a:blipFill>
                <a:blip r:embed="rId8"/>
                <a:stretch>
                  <a:fillRect b="-2667"/>
                </a:stretch>
              </a:blipFill>
            </p:spPr>
            <p:txBody>
              <a:bodyPr/>
              <a:lstStyle/>
              <a:p>
                <a:r>
                  <a:rPr lang="zh-TW" altLang="en-US">
                    <a:noFill/>
                  </a:rPr>
                  <a:t> </a:t>
                </a:r>
              </a:p>
            </p:txBody>
          </p:sp>
        </mc:Fallback>
      </mc:AlternateContent>
      <p:sp>
        <p:nvSpPr>
          <p:cNvPr id="27" name="矩形 26">
            <a:extLst>
              <a:ext uri="{FF2B5EF4-FFF2-40B4-BE49-F238E27FC236}">
                <a16:creationId xmlns:a16="http://schemas.microsoft.com/office/drawing/2014/main" id="{F7A821DF-9982-46E9-8A47-0D42B53A1926}"/>
              </a:ext>
            </a:extLst>
          </p:cNvPr>
          <p:cNvSpPr/>
          <p:nvPr/>
        </p:nvSpPr>
        <p:spPr>
          <a:xfrm>
            <a:off x="5336352" y="447828"/>
            <a:ext cx="1308371" cy="461665"/>
          </a:xfrm>
          <a:prstGeom prst="rect">
            <a:avLst/>
          </a:prstGeom>
        </p:spPr>
        <p:txBody>
          <a:bodyPr wrap="none">
            <a:spAutoFit/>
          </a:bodyPr>
          <a:lstStyle/>
          <a:p>
            <a:r>
              <a:rPr lang="en-US" altLang="zh-TW" sz="2400" b="1" i="1" u="sng" dirty="0"/>
              <a:t>L-infinity</a:t>
            </a:r>
          </a:p>
        </p:txBody>
      </p:sp>
      <p:sp>
        <p:nvSpPr>
          <p:cNvPr id="28" name="橢圓 27">
            <a:extLst>
              <a:ext uri="{FF2B5EF4-FFF2-40B4-BE49-F238E27FC236}">
                <a16:creationId xmlns:a16="http://schemas.microsoft.com/office/drawing/2014/main" id="{D9E4ED02-439A-454C-B228-6213E76F3BCE}"/>
              </a:ext>
            </a:extLst>
          </p:cNvPr>
          <p:cNvSpPr/>
          <p:nvPr/>
        </p:nvSpPr>
        <p:spPr>
          <a:xfrm>
            <a:off x="7161874" y="2156970"/>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5F0036-1D5D-41D5-B111-BC64EA503E0D}"/>
              </a:ext>
            </a:extLst>
          </p:cNvPr>
          <p:cNvSpPr/>
          <p:nvPr/>
        </p:nvSpPr>
        <p:spPr>
          <a:xfrm>
            <a:off x="6202803" y="1208634"/>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4183E370-6AA5-4F54-833A-2DC0E10F1EE0}"/>
                  </a:ext>
                </a:extLst>
              </p:cNvPr>
              <p:cNvSpPr/>
              <p:nvPr/>
            </p:nvSpPr>
            <p:spPr>
              <a:xfrm>
                <a:off x="6473418" y="1775668"/>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30" name="矩形 29">
                <a:extLst>
                  <a:ext uri="{FF2B5EF4-FFF2-40B4-BE49-F238E27FC236}">
                    <a16:creationId xmlns:a16="http://schemas.microsoft.com/office/drawing/2014/main" id="{4183E370-6AA5-4F54-833A-2DC0E10F1EE0}"/>
                  </a:ext>
                </a:extLst>
              </p:cNvPr>
              <p:cNvSpPr>
                <a:spLocks noRot="1" noChangeAspect="1" noMove="1" noResize="1" noEditPoints="1" noAdjustHandles="1" noChangeArrowheads="1" noChangeShapeType="1" noTextEdit="1"/>
              </p:cNvSpPr>
              <p:nvPr/>
            </p:nvSpPr>
            <p:spPr>
              <a:xfrm>
                <a:off x="6473418" y="1775668"/>
                <a:ext cx="441942" cy="461665"/>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73685910-0618-491C-B6A2-538EF243D82B}"/>
                  </a:ext>
                </a:extLst>
              </p:cNvPr>
              <p:cNvSpPr/>
              <p:nvPr/>
            </p:nvSpPr>
            <p:spPr>
              <a:xfrm>
                <a:off x="6825646" y="2569817"/>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31" name="矩形 30">
                <a:extLst>
                  <a:ext uri="{FF2B5EF4-FFF2-40B4-BE49-F238E27FC236}">
                    <a16:creationId xmlns:a16="http://schemas.microsoft.com/office/drawing/2014/main" id="{73685910-0618-491C-B6A2-538EF243D82B}"/>
                  </a:ext>
                </a:extLst>
              </p:cNvPr>
              <p:cNvSpPr>
                <a:spLocks noRot="1" noChangeAspect="1" noMove="1" noResize="1" noEditPoints="1" noAdjustHandles="1" noChangeArrowheads="1" noChangeShapeType="1" noTextEdit="1"/>
              </p:cNvSpPr>
              <p:nvPr/>
            </p:nvSpPr>
            <p:spPr>
              <a:xfrm>
                <a:off x="6825646" y="2569817"/>
                <a:ext cx="441942" cy="461665"/>
              </a:xfrm>
              <a:prstGeom prst="rect">
                <a:avLst/>
              </a:prstGeom>
              <a:blipFill>
                <a:blip r:embed="rId10"/>
                <a:stretch>
                  <a:fillRect/>
                </a:stretch>
              </a:blipFill>
            </p:spPr>
            <p:txBody>
              <a:bodyPr/>
              <a:lstStyle/>
              <a:p>
                <a:r>
                  <a:rPr lang="zh-TW" altLang="en-US">
                    <a:noFill/>
                  </a:rPr>
                  <a:t> </a:t>
                </a:r>
              </a:p>
            </p:txBody>
          </p:sp>
        </mc:Fallback>
      </mc:AlternateContent>
      <p:cxnSp>
        <p:nvCxnSpPr>
          <p:cNvPr id="32" name="直線單箭頭接點 31">
            <a:extLst>
              <a:ext uri="{FF2B5EF4-FFF2-40B4-BE49-F238E27FC236}">
                <a16:creationId xmlns:a16="http://schemas.microsoft.com/office/drawing/2014/main" id="{C524D5AE-CCD1-467A-9B58-B8F3273384F2}"/>
              </a:ext>
            </a:extLst>
          </p:cNvPr>
          <p:cNvCxnSpPr>
            <a:cxnSpLocks/>
          </p:cNvCxnSpPr>
          <p:nvPr/>
        </p:nvCxnSpPr>
        <p:spPr>
          <a:xfrm>
            <a:off x="6194132" y="2237333"/>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C29B4735-DE2B-44BF-B9C0-D4DD089499E0}"/>
              </a:ext>
            </a:extLst>
          </p:cNvPr>
          <p:cNvCxnSpPr>
            <a:cxnSpLocks/>
          </p:cNvCxnSpPr>
          <p:nvPr/>
        </p:nvCxnSpPr>
        <p:spPr>
          <a:xfrm rot="5400000">
            <a:off x="6780912" y="281109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橢圓 34">
            <a:extLst>
              <a:ext uri="{FF2B5EF4-FFF2-40B4-BE49-F238E27FC236}">
                <a16:creationId xmlns:a16="http://schemas.microsoft.com/office/drawing/2014/main" id="{8AE8B4CB-D2C2-42E5-9FF4-9D115782AEC5}"/>
              </a:ext>
            </a:extLst>
          </p:cNvPr>
          <p:cNvSpPr/>
          <p:nvPr/>
        </p:nvSpPr>
        <p:spPr>
          <a:xfrm>
            <a:off x="8262769" y="1073342"/>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AFBC73BD-2629-4A00-9E6E-A734BAD52022}"/>
                  </a:ext>
                </a:extLst>
              </p:cNvPr>
              <p:cNvSpPr txBox="1"/>
              <p:nvPr/>
            </p:nvSpPr>
            <p:spPr>
              <a:xfrm>
                <a:off x="7044025" y="1780715"/>
                <a:ext cx="991892" cy="470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oMath>
                  </m:oMathPara>
                </a14:m>
                <a:endParaRPr lang="zh-TW" altLang="en-US" sz="2400" dirty="0"/>
              </a:p>
            </p:txBody>
          </p:sp>
        </mc:Choice>
        <mc:Fallback xmlns="">
          <p:sp>
            <p:nvSpPr>
              <p:cNvPr id="37" name="文字方塊 36">
                <a:extLst>
                  <a:ext uri="{FF2B5EF4-FFF2-40B4-BE49-F238E27FC236}">
                    <a16:creationId xmlns:a16="http://schemas.microsoft.com/office/drawing/2014/main" id="{AFBC73BD-2629-4A00-9E6E-A734BAD52022}"/>
                  </a:ext>
                </a:extLst>
              </p:cNvPr>
              <p:cNvSpPr txBox="1">
                <a:spLocks noRot="1" noChangeAspect="1" noMove="1" noResize="1" noEditPoints="1" noAdjustHandles="1" noChangeArrowheads="1" noChangeShapeType="1" noTextEdit="1"/>
              </p:cNvSpPr>
              <p:nvPr/>
            </p:nvSpPr>
            <p:spPr>
              <a:xfrm>
                <a:off x="7044025" y="1780715"/>
                <a:ext cx="991892" cy="470000"/>
              </a:xfrm>
              <a:prstGeom prst="rect">
                <a:avLst/>
              </a:prstGeom>
              <a:blipFill>
                <a:blip r:embed="rId11"/>
                <a:stretch>
                  <a:fillRect/>
                </a:stretch>
              </a:blipFill>
            </p:spPr>
            <p:txBody>
              <a:bodyPr/>
              <a:lstStyle/>
              <a:p>
                <a:r>
                  <a:rPr lang="zh-TW" altLang="en-US">
                    <a:noFill/>
                  </a:rPr>
                  <a:t> </a:t>
                </a:r>
              </a:p>
            </p:txBody>
          </p:sp>
        </mc:Fallback>
      </mc:AlternateContent>
      <p:sp>
        <p:nvSpPr>
          <p:cNvPr id="41" name="橢圓 40">
            <a:extLst>
              <a:ext uri="{FF2B5EF4-FFF2-40B4-BE49-F238E27FC236}">
                <a16:creationId xmlns:a16="http://schemas.microsoft.com/office/drawing/2014/main" id="{164B061F-A15F-4607-92C0-BD6F6ABBA0BC}"/>
              </a:ext>
            </a:extLst>
          </p:cNvPr>
          <p:cNvSpPr/>
          <p:nvPr/>
        </p:nvSpPr>
        <p:spPr>
          <a:xfrm>
            <a:off x="8260203" y="3249267"/>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81A5D7D1-9A61-46FF-950B-10653D3BE534}"/>
              </a:ext>
            </a:extLst>
          </p:cNvPr>
          <p:cNvSpPr/>
          <p:nvPr/>
        </p:nvSpPr>
        <p:spPr>
          <a:xfrm>
            <a:off x="6074141" y="3251767"/>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73FDD5B8-B2B8-4DBB-9543-DE3A75A98C7E}"/>
              </a:ext>
            </a:extLst>
          </p:cNvPr>
          <p:cNvSpPr/>
          <p:nvPr/>
        </p:nvSpPr>
        <p:spPr>
          <a:xfrm>
            <a:off x="6076641" y="1080697"/>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3F981EB9-3786-421F-91AA-6EE4FBA07EE0}"/>
                  </a:ext>
                </a:extLst>
              </p:cNvPr>
              <p:cNvSpPr txBox="1"/>
              <p:nvPr/>
            </p:nvSpPr>
            <p:spPr>
              <a:xfrm>
                <a:off x="4049765" y="4782848"/>
                <a:ext cx="727507"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2" name="文字方塊 1">
                <a:extLst>
                  <a:ext uri="{FF2B5EF4-FFF2-40B4-BE49-F238E27FC236}">
                    <a16:creationId xmlns:a16="http://schemas.microsoft.com/office/drawing/2014/main" id="{3F981EB9-3786-421F-91AA-6EE4FBA07EE0}"/>
                  </a:ext>
                </a:extLst>
              </p:cNvPr>
              <p:cNvSpPr txBox="1">
                <a:spLocks noRot="1" noChangeAspect="1" noMove="1" noResize="1" noEditPoints="1" noAdjustHandles="1" noChangeArrowheads="1" noChangeShapeType="1" noTextEdit="1"/>
              </p:cNvSpPr>
              <p:nvPr/>
            </p:nvSpPr>
            <p:spPr>
              <a:xfrm>
                <a:off x="4049765" y="4782848"/>
                <a:ext cx="727507" cy="136062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C4231FD-6AC5-4BF7-9F09-F48F0100CF49}"/>
                  </a:ext>
                </a:extLst>
              </p:cNvPr>
              <p:cNvSpPr txBox="1"/>
              <p:nvPr/>
            </p:nvSpPr>
            <p:spPr>
              <a:xfrm>
                <a:off x="2839482" y="5458510"/>
                <a:ext cx="218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𝜀</m:t>
                      </m:r>
                    </m:oMath>
                  </m:oMathPara>
                </a14:m>
                <a:endParaRPr lang="zh-TW" altLang="en-US" sz="2400" dirty="0"/>
              </a:p>
            </p:txBody>
          </p:sp>
        </mc:Choice>
        <mc:Fallback xmlns="">
          <p:sp>
            <p:nvSpPr>
              <p:cNvPr id="45" name="文字方塊 44">
                <a:extLst>
                  <a:ext uri="{FF2B5EF4-FFF2-40B4-BE49-F238E27FC236}">
                    <a16:creationId xmlns:a16="http://schemas.microsoft.com/office/drawing/2014/main" id="{2C4231FD-6AC5-4BF7-9F09-F48F0100CF49}"/>
                  </a:ext>
                </a:extLst>
              </p:cNvPr>
              <p:cNvSpPr txBox="1">
                <a:spLocks noRot="1" noChangeAspect="1" noMove="1" noResize="1" noEditPoints="1" noAdjustHandles="1" noChangeArrowheads="1" noChangeShapeType="1" noTextEdit="1"/>
              </p:cNvSpPr>
              <p:nvPr/>
            </p:nvSpPr>
            <p:spPr>
              <a:xfrm>
                <a:off x="2839482" y="5458510"/>
                <a:ext cx="218137" cy="369332"/>
              </a:xfrm>
              <a:prstGeom prst="rect">
                <a:avLst/>
              </a:prstGeom>
              <a:blipFill>
                <a:blip r:embed="rId13"/>
                <a:stretch>
                  <a:fillRect l="-19444" r="-13889"/>
                </a:stretch>
              </a:blipFill>
            </p:spPr>
            <p:txBody>
              <a:bodyPr/>
              <a:lstStyle/>
              <a:p>
                <a:r>
                  <a:rPr lang="zh-TW" altLang="en-US">
                    <a:noFill/>
                  </a:rPr>
                  <a:t> </a:t>
                </a:r>
              </a:p>
            </p:txBody>
          </p:sp>
        </mc:Fallback>
      </mc:AlternateContent>
      <p:cxnSp>
        <p:nvCxnSpPr>
          <p:cNvPr id="7" name="直線單箭頭接點 6">
            <a:extLst>
              <a:ext uri="{FF2B5EF4-FFF2-40B4-BE49-F238E27FC236}">
                <a16:creationId xmlns:a16="http://schemas.microsoft.com/office/drawing/2014/main" id="{D7DDF1DC-186A-431B-A876-49632C13B9DE}"/>
              </a:ext>
            </a:extLst>
          </p:cNvPr>
          <p:cNvCxnSpPr>
            <a:cxnSpLocks/>
            <a:endCxn id="2" idx="1"/>
          </p:cNvCxnSpPr>
          <p:nvPr/>
        </p:nvCxnSpPr>
        <p:spPr>
          <a:xfrm>
            <a:off x="3656536" y="5018303"/>
            <a:ext cx="393229" cy="44486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C5E5FDA7-4A88-42E5-9BFE-046E64895077}"/>
              </a:ext>
            </a:extLst>
          </p:cNvPr>
          <p:cNvCxnSpPr>
            <a:cxnSpLocks/>
          </p:cNvCxnSpPr>
          <p:nvPr/>
        </p:nvCxnSpPr>
        <p:spPr>
          <a:xfrm flipH="1">
            <a:off x="3072609" y="5108675"/>
            <a:ext cx="246137" cy="37506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EDFB958C-428F-4B41-8971-757003A85B57}"/>
                  </a:ext>
                </a:extLst>
              </p:cNvPr>
              <p:cNvSpPr txBox="1"/>
              <p:nvPr/>
            </p:nvSpPr>
            <p:spPr>
              <a:xfrm>
                <a:off x="2240443" y="6360071"/>
                <a:ext cx="632878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𝑖𝑓</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𝑡</m:t>
                      </m:r>
                      <m:r>
                        <a:rPr lang="en-US" altLang="zh-TW" sz="2400" i="1" smtClean="0">
                          <a:latin typeface="Cambria Math" panose="02040503050406030204" pitchFamily="18" charset="0"/>
                        </a:rPr>
                        <m:t>&gt;0, </m:t>
                      </m:r>
                      <m:r>
                        <a:rPr lang="en-US" altLang="zh-TW" sz="2400" b="0" i="1" smtClean="0">
                          <a:latin typeface="Cambria Math" panose="02040503050406030204" pitchFamily="18" charset="0"/>
                        </a:rPr>
                        <m:t>𝑠𝑖𝑔𝑛</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=1;</m:t>
                      </m:r>
                      <m:r>
                        <a:rPr lang="en-US" altLang="zh-TW" sz="2400" b="0" i="1" smtClean="0">
                          <a:latin typeface="Cambria Math" panose="02040503050406030204" pitchFamily="18" charset="0"/>
                        </a:rPr>
                        <m:t>𝑜𝑡h𝑒𝑟𝑤𝑖𝑠𝑒</m:t>
                      </m:r>
                      <m:r>
                        <a:rPr lang="en-US" altLang="zh-TW" sz="2400" b="0" i="1" smtClean="0">
                          <a:latin typeface="Cambria Math" panose="02040503050406030204" pitchFamily="18" charset="0"/>
                        </a:rPr>
                        <m:t>,</m:t>
                      </m:r>
                      <m:r>
                        <a:rPr lang="en-US" altLang="zh-TW" sz="2400" i="1">
                          <a:latin typeface="Cambria Math" panose="02040503050406030204" pitchFamily="18" charset="0"/>
                        </a:rPr>
                        <m:t>𝑠𝑖𝑔𝑛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r>
                        <a:rPr lang="en-US" altLang="zh-TW" sz="2400" i="1">
                          <a:latin typeface="Cambria Math" panose="02040503050406030204" pitchFamily="18" charset="0"/>
                        </a:rPr>
                        <m:t>=</m:t>
                      </m:r>
                      <m:r>
                        <a:rPr lang="en-US" altLang="zh-TW" sz="2400" b="0" i="1" smtClean="0">
                          <a:latin typeface="Cambria Math" panose="02040503050406030204" pitchFamily="18" charset="0"/>
                        </a:rPr>
                        <m:t>−1</m:t>
                      </m:r>
                    </m:oMath>
                  </m:oMathPara>
                </a14:m>
                <a:endParaRPr lang="zh-TW" altLang="en-US" sz="2400" dirty="0"/>
              </a:p>
            </p:txBody>
          </p:sp>
        </mc:Choice>
        <mc:Fallback>
          <p:sp>
            <p:nvSpPr>
              <p:cNvPr id="9" name="文字方塊 8">
                <a:extLst>
                  <a:ext uri="{FF2B5EF4-FFF2-40B4-BE49-F238E27FC236}">
                    <a16:creationId xmlns:a16="http://schemas.microsoft.com/office/drawing/2014/main" id="{EDFB958C-428F-4B41-8971-757003A85B57}"/>
                  </a:ext>
                </a:extLst>
              </p:cNvPr>
              <p:cNvSpPr txBox="1">
                <a:spLocks noRot="1" noChangeAspect="1" noMove="1" noResize="1" noEditPoints="1" noAdjustHandles="1" noChangeArrowheads="1" noChangeShapeType="1" noTextEdit="1"/>
              </p:cNvSpPr>
              <p:nvPr/>
            </p:nvSpPr>
            <p:spPr>
              <a:xfrm>
                <a:off x="2240443" y="6360071"/>
                <a:ext cx="6328784" cy="369332"/>
              </a:xfrm>
              <a:prstGeom prst="rect">
                <a:avLst/>
              </a:prstGeom>
              <a:blipFill>
                <a:blip r:embed="rId14"/>
                <a:stretch>
                  <a:fillRect l="-385" b="-3442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605464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P spid="24" grpId="0"/>
      <p:bldP spid="27" grpId="0"/>
      <p:bldP spid="28" grpId="0" animBg="1"/>
      <p:bldP spid="29" grpId="0" animBg="1"/>
      <p:bldP spid="30" grpId="0"/>
      <p:bldP spid="31" grpId="0"/>
      <p:bldP spid="35" grpId="0" animBg="1"/>
      <p:bldP spid="37" grpId="0"/>
      <p:bldP spid="41" grpId="0" animBg="1"/>
      <p:bldP spid="43" grpId="0" animBg="1"/>
      <p:bldP spid="44" grpId="0" animBg="1"/>
      <p:bldP spid="2" grpId="0"/>
      <p:bldP spid="45"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531803C-FB78-4716-AB78-63674823F34D}"/>
              </a:ext>
            </a:extLst>
          </p:cNvPr>
          <p:cNvSpPr/>
          <p:nvPr/>
        </p:nvSpPr>
        <p:spPr>
          <a:xfrm>
            <a:off x="776466" y="3758049"/>
            <a:ext cx="4241948" cy="247207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8648E636-E604-4DD9-A3E1-23FDDAF92A6A}"/>
                  </a:ext>
                </a:extLst>
              </p:cNvPr>
              <p:cNvSpPr txBox="1"/>
              <p:nvPr/>
            </p:nvSpPr>
            <p:spPr>
              <a:xfrm>
                <a:off x="952264" y="4240821"/>
                <a:ext cx="3487479" cy="461665"/>
              </a:xfrm>
              <a:prstGeom prst="rect">
                <a:avLst/>
              </a:prstGeom>
              <a:noFill/>
            </p:spPr>
            <p:txBody>
              <a:bodyPr wrap="square" rtlCol="0">
                <a:spAutoFit/>
              </a:bodyPr>
              <a:lstStyle/>
              <a:p>
                <a:r>
                  <a:rPr lang="en-US" altLang="zh-TW" sz="2400" dirty="0"/>
                  <a:t>For </a:t>
                </a:r>
                <a14:m>
                  <m:oMath xmlns:m="http://schemas.openxmlformats.org/officeDocument/2006/math">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oMath>
                </a14:m>
                <a:r>
                  <a:rPr lang="en-US" altLang="zh-TW" sz="2400" dirty="0"/>
                  <a:t> to </a:t>
                </a:r>
                <a14:m>
                  <m:oMath xmlns:m="http://schemas.openxmlformats.org/officeDocument/2006/math">
                    <m:r>
                      <a:rPr lang="en-US" altLang="zh-TW" sz="2400" b="0" i="1" smtClean="0">
                        <a:latin typeface="Cambria Math" panose="02040503050406030204" pitchFamily="18" charset="0"/>
                      </a:rPr>
                      <m:t>𝑇</m:t>
                    </m:r>
                  </m:oMath>
                </a14:m>
                <a:r>
                  <a:rPr lang="en-US" altLang="zh-TW" sz="2400" dirty="0"/>
                  <a:t> </a:t>
                </a:r>
                <a:endParaRPr lang="zh-TW" altLang="en-US" sz="2400" dirty="0"/>
              </a:p>
            </p:txBody>
          </p:sp>
        </mc:Choice>
        <mc:Fallback xmlns="">
          <p:sp>
            <p:nvSpPr>
              <p:cNvPr id="20" name="文字方塊 19">
                <a:extLst>
                  <a:ext uri="{FF2B5EF4-FFF2-40B4-BE49-F238E27FC236}">
                    <a16:creationId xmlns:a16="http://schemas.microsoft.com/office/drawing/2014/main" id="{8648E636-E604-4DD9-A3E1-23FDDAF92A6A}"/>
                  </a:ext>
                </a:extLst>
              </p:cNvPr>
              <p:cNvSpPr txBox="1">
                <a:spLocks noRot="1" noChangeAspect="1" noMove="1" noResize="1" noEditPoints="1" noAdjustHandles="1" noChangeArrowheads="1" noChangeShapeType="1" noTextEdit="1"/>
              </p:cNvSpPr>
              <p:nvPr/>
            </p:nvSpPr>
            <p:spPr>
              <a:xfrm>
                <a:off x="952264" y="4240821"/>
                <a:ext cx="3487479" cy="461665"/>
              </a:xfrm>
              <a:prstGeom prst="rect">
                <a:avLst/>
              </a:prstGeom>
              <a:blipFill>
                <a:blip r:embed="rId2"/>
                <a:stretch>
                  <a:fillRect l="-2622"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209EF72E-9F1E-4EEF-9399-9A6BAAD08D00}"/>
                  </a:ext>
                </a:extLst>
              </p:cNvPr>
              <p:cNvSpPr txBox="1"/>
              <p:nvPr/>
            </p:nvSpPr>
            <p:spPr>
              <a:xfrm>
                <a:off x="1604175" y="4742377"/>
                <a:ext cx="208743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𝒙</m:t>
                          </m:r>
                        </m:e>
                        <m:sup>
                          <m:r>
                            <a:rPr lang="en-US" altLang="zh-TW" sz="2400" b="1" i="1" smtClean="0">
                              <a:latin typeface="Cambria Math" panose="02040503050406030204" pitchFamily="18" charset="0"/>
                            </a:rPr>
                            <m:t>𝒕</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𝒕</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𝟏</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en-US" altLang="zh-TW" sz="2400" b="1" i="1" smtClean="0">
                          <a:latin typeface="Cambria Math" panose="02040503050406030204" pitchFamily="18" charset="0"/>
                        </a:rPr>
                        <m:t>𝒈</m:t>
                      </m:r>
                    </m:oMath>
                  </m:oMathPara>
                </a14:m>
                <a:endParaRPr lang="zh-TW" altLang="en-US" sz="2400" b="1" dirty="0"/>
              </a:p>
            </p:txBody>
          </p:sp>
        </mc:Choice>
        <mc:Fallback xmlns="">
          <p:sp>
            <p:nvSpPr>
              <p:cNvPr id="21" name="文字方塊 20">
                <a:extLst>
                  <a:ext uri="{FF2B5EF4-FFF2-40B4-BE49-F238E27FC236}">
                    <a16:creationId xmlns:a16="http://schemas.microsoft.com/office/drawing/2014/main" id="{209EF72E-9F1E-4EEF-9399-9A6BAAD08D00}"/>
                  </a:ext>
                </a:extLst>
              </p:cNvPr>
              <p:cNvSpPr txBox="1">
                <a:spLocks noRot="1" noChangeAspect="1" noMove="1" noResize="1" noEditPoints="1" noAdjustHandles="1" noChangeArrowheads="1" noChangeShapeType="1" noTextEdit="1"/>
              </p:cNvSpPr>
              <p:nvPr/>
            </p:nvSpPr>
            <p:spPr>
              <a:xfrm>
                <a:off x="1604175" y="4742377"/>
                <a:ext cx="2087430" cy="377667"/>
              </a:xfrm>
              <a:prstGeom prst="rect">
                <a:avLst/>
              </a:prstGeom>
              <a:blipFill>
                <a:blip r:embed="rId3"/>
                <a:stretch>
                  <a:fillRect l="-2041" t="-1613" r="-3499" b="-2580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FC93882B-68AA-4953-A1D8-7BA94B680C4D}"/>
                  </a:ext>
                </a:extLst>
              </p:cNvPr>
              <p:cNvSpPr txBox="1"/>
              <p:nvPr/>
            </p:nvSpPr>
            <p:spPr>
              <a:xfrm>
                <a:off x="952264" y="3812558"/>
                <a:ext cx="3890352" cy="470000"/>
              </a:xfrm>
              <a:prstGeom prst="rect">
                <a:avLst/>
              </a:prstGeom>
              <a:noFill/>
            </p:spPr>
            <p:txBody>
              <a:bodyPr wrap="square" rtlCol="0">
                <a:spAutoFit/>
              </a:bodyPr>
              <a:lstStyle/>
              <a:p>
                <a:r>
                  <a:rPr lang="en-US" altLang="zh-TW" sz="2400" dirty="0"/>
                  <a:t>Start from original image </a:t>
                </a:r>
                <a14:m>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oMath>
                </a14:m>
                <a:endParaRPr lang="zh-TW" altLang="en-US" sz="2400" b="1" dirty="0"/>
              </a:p>
            </p:txBody>
          </p:sp>
        </mc:Choice>
        <mc:Fallback xmlns="">
          <p:sp>
            <p:nvSpPr>
              <p:cNvPr id="22" name="文字方塊 21">
                <a:extLst>
                  <a:ext uri="{FF2B5EF4-FFF2-40B4-BE49-F238E27FC236}">
                    <a16:creationId xmlns:a16="http://schemas.microsoft.com/office/drawing/2014/main" id="{FC93882B-68AA-4953-A1D8-7BA94B680C4D}"/>
                  </a:ext>
                </a:extLst>
              </p:cNvPr>
              <p:cNvSpPr txBox="1">
                <a:spLocks noRot="1" noChangeAspect="1" noMove="1" noResize="1" noEditPoints="1" noAdjustHandles="1" noChangeArrowheads="1" noChangeShapeType="1" noTextEdit="1"/>
              </p:cNvSpPr>
              <p:nvPr/>
            </p:nvSpPr>
            <p:spPr>
              <a:xfrm>
                <a:off x="952264" y="3812558"/>
                <a:ext cx="3890352" cy="470000"/>
              </a:xfrm>
              <a:prstGeom prst="rect">
                <a:avLst/>
              </a:prstGeom>
              <a:blipFill>
                <a:blip r:embed="rId4"/>
                <a:stretch>
                  <a:fillRect l="-2351" t="-7692" b="-282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1C91D5A3-58F9-4C2F-90A3-A713C29E778C}"/>
                  </a:ext>
                </a:extLst>
              </p:cNvPr>
              <p:cNvSpPr txBox="1"/>
              <p:nvPr/>
            </p:nvSpPr>
            <p:spPr>
              <a:xfrm>
                <a:off x="5146957" y="3921196"/>
                <a:ext cx="3861122" cy="2344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smtClean="0">
                          <a:latin typeface="Cambria Math" panose="02040503050406030204" pitchFamily="18" charset="0"/>
                        </a:rPr>
                        <m:t>𝒈</m:t>
                      </m:r>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eqArr>
                            <m:eqArrPr>
                              <m:ctrlPr>
                                <a:rPr lang="en-US" altLang="zh-TW" sz="2800" b="0" i="1" smtClean="0">
                                  <a:latin typeface="Cambria Math" panose="02040503050406030204" pitchFamily="18" charset="0"/>
                                </a:rPr>
                              </m:ctrlPr>
                            </m:eqArrPr>
                            <m:e>
                              <m:r>
                                <a:rPr lang="en-US" altLang="zh-TW" sz="2800" b="0" i="1" smtClean="0">
                                  <a:latin typeface="Cambria Math" panose="02040503050406030204" pitchFamily="18" charset="0"/>
                                </a:rPr>
                                <m:t>𝑠𝑖𝑔𝑛</m:t>
                              </m:r>
                              <m:d>
                                <m:dPr>
                                  <m:ctrlPr>
                                    <a:rPr lang="en-US" altLang="zh-TW" sz="2800" b="0" i="1" smtClean="0">
                                      <a:latin typeface="Cambria Math" panose="02040503050406030204" pitchFamily="18" charset="0"/>
                                    </a:rPr>
                                  </m:ctrlPr>
                                </m:dPr>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Sub>
                                    </m:den>
                                  </m:f>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m:t>
                                      </m:r>
                                    </m:e>
                                    <m:sub>
                                      <m:r>
                                        <a:rPr lang="en-US" altLang="zh-TW" sz="2800" b="1" i="1">
                                          <a:latin typeface="Cambria Math" panose="02040503050406030204" pitchFamily="18" charset="0"/>
                                        </a:rPr>
                                        <m:t>𝒙</m:t>
                                      </m:r>
                                      <m:r>
                                        <a:rPr lang="en-US" altLang="zh-TW" sz="2800" i="1">
                                          <a:latin typeface="Cambria Math" panose="02040503050406030204" pitchFamily="18" charset="0"/>
                                        </a:rPr>
                                        <m:t>=</m:t>
                                      </m:r>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𝒕</m:t>
                                          </m:r>
                                          <m:r>
                                            <a:rPr lang="en-US" altLang="zh-TW" sz="2800" b="1" i="1">
                                              <a:latin typeface="Cambria Math" panose="02040503050406030204" pitchFamily="18" charset="0"/>
                                            </a:rPr>
                                            <m:t>−</m:t>
                                          </m:r>
                                          <m:r>
                                            <a:rPr lang="en-US" altLang="zh-TW" sz="2800" b="1" i="1">
                                              <a:latin typeface="Cambria Math" panose="02040503050406030204" pitchFamily="18" charset="0"/>
                                            </a:rPr>
                                            <m:t>𝟏</m:t>
                                          </m:r>
                                        </m:sup>
                                      </m:sSup>
                                    </m:sub>
                                  </m:sSub>
                                </m:e>
                              </m:d>
                            </m:e>
                            <m:e>
                              <m:r>
                                <a:rPr lang="en-US" altLang="zh-TW" sz="2800" i="1">
                                  <a:latin typeface="Cambria Math" panose="02040503050406030204" pitchFamily="18" charset="0"/>
                                </a:rPr>
                                <m:t>𝑠𝑖𝑔𝑛</m:t>
                              </m:r>
                              <m:d>
                                <m:dPr>
                                  <m:ctrlPr>
                                    <a:rPr lang="en-US" altLang="zh-TW" sz="2800" i="1" smtClean="0">
                                      <a:latin typeface="Cambria Math" panose="02040503050406030204" pitchFamily="18" charset="0"/>
                                    </a:rPr>
                                  </m:ctrlPr>
                                </m:dPr>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Sub>
                                    </m:den>
                                  </m:f>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m:t>
                                      </m:r>
                                    </m:e>
                                    <m:sub>
                                      <m:r>
                                        <a:rPr lang="en-US" altLang="zh-TW" sz="2800" b="1" i="1">
                                          <a:latin typeface="Cambria Math" panose="02040503050406030204" pitchFamily="18" charset="0"/>
                                        </a:rPr>
                                        <m:t>𝒙</m:t>
                                      </m:r>
                                      <m:r>
                                        <a:rPr lang="en-US" altLang="zh-TW" sz="2800" i="1">
                                          <a:latin typeface="Cambria Math" panose="02040503050406030204" pitchFamily="18" charset="0"/>
                                        </a:rPr>
                                        <m:t>=</m:t>
                                      </m:r>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𝒕</m:t>
                                          </m:r>
                                          <m:r>
                                            <a:rPr lang="en-US" altLang="zh-TW" sz="2800" b="1" i="1">
                                              <a:latin typeface="Cambria Math" panose="02040503050406030204" pitchFamily="18" charset="0"/>
                                            </a:rPr>
                                            <m:t>−</m:t>
                                          </m:r>
                                          <m:r>
                                            <a:rPr lang="en-US" altLang="zh-TW" sz="2800" b="1" i="1">
                                              <a:latin typeface="Cambria Math" panose="02040503050406030204" pitchFamily="18" charset="0"/>
                                            </a:rPr>
                                            <m:t>𝟏</m:t>
                                          </m:r>
                                        </m:sup>
                                      </m:sSup>
                                    </m:sub>
                                  </m:sSub>
                                </m:e>
                              </m:d>
                            </m:e>
                            <m:e>
                              <m:r>
                                <a:rPr lang="zh-TW" altLang="en-US" sz="2800" i="1" smtClean="0">
                                  <a:latin typeface="Cambria Math" panose="02040503050406030204" pitchFamily="18" charset="0"/>
                                </a:rPr>
                                <m:t>⋮</m:t>
                              </m:r>
                            </m:e>
                          </m:eqArr>
                        </m:e>
                      </m:d>
                    </m:oMath>
                  </m:oMathPara>
                </a14:m>
                <a:endParaRPr lang="zh-TW" altLang="en-US" sz="2800" dirty="0"/>
              </a:p>
            </p:txBody>
          </p:sp>
        </mc:Choice>
        <mc:Fallback xmlns="">
          <p:sp>
            <p:nvSpPr>
              <p:cNvPr id="25" name="文字方塊 24">
                <a:extLst>
                  <a:ext uri="{FF2B5EF4-FFF2-40B4-BE49-F238E27FC236}">
                    <a16:creationId xmlns:a16="http://schemas.microsoft.com/office/drawing/2014/main" id="{1C91D5A3-58F9-4C2F-90A3-A713C29E778C}"/>
                  </a:ext>
                </a:extLst>
              </p:cNvPr>
              <p:cNvSpPr txBox="1">
                <a:spLocks noRot="1" noChangeAspect="1" noMove="1" noResize="1" noEditPoints="1" noAdjustHandles="1" noChangeArrowheads="1" noChangeShapeType="1" noTextEdit="1"/>
              </p:cNvSpPr>
              <p:nvPr/>
            </p:nvSpPr>
            <p:spPr>
              <a:xfrm>
                <a:off x="5146957" y="3921196"/>
                <a:ext cx="3861122" cy="2344424"/>
              </a:xfrm>
              <a:prstGeom prst="rect">
                <a:avLst/>
              </a:prstGeom>
              <a:blipFill>
                <a:blip r:embed="rId5"/>
                <a:stretch>
                  <a:fillRect/>
                </a:stretch>
              </a:blipFill>
            </p:spPr>
            <p:txBody>
              <a:bodyPr/>
              <a:lstStyle/>
              <a:p>
                <a:r>
                  <a:rPr lang="zh-TW" altLang="en-US">
                    <a:noFill/>
                  </a:rPr>
                  <a:t> </a:t>
                </a:r>
              </a:p>
            </p:txBody>
          </p:sp>
        </mc:Fallback>
      </mc:AlternateContent>
      <p:sp>
        <p:nvSpPr>
          <p:cNvPr id="26" name="標題 1">
            <a:extLst>
              <a:ext uri="{FF2B5EF4-FFF2-40B4-BE49-F238E27FC236}">
                <a16:creationId xmlns:a16="http://schemas.microsoft.com/office/drawing/2014/main" id="{FBA855ED-F90E-43A0-9687-960ADF8FF12D}"/>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Attack Approach </a:t>
            </a:r>
            <a:endParaRPr lang="zh-TW" altLang="en-US" dirty="0"/>
          </a:p>
        </p:txBody>
      </p:sp>
      <p:sp>
        <p:nvSpPr>
          <p:cNvPr id="42" name="矩形 41">
            <a:extLst>
              <a:ext uri="{FF2B5EF4-FFF2-40B4-BE49-F238E27FC236}">
                <a16:creationId xmlns:a16="http://schemas.microsoft.com/office/drawing/2014/main" id="{BC347A50-883B-4FEC-8238-3258794DCCCD}"/>
              </a:ext>
            </a:extLst>
          </p:cNvPr>
          <p:cNvSpPr/>
          <p:nvPr/>
        </p:nvSpPr>
        <p:spPr>
          <a:xfrm>
            <a:off x="2997896" y="2494799"/>
            <a:ext cx="1290043" cy="698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D4C25ED-0399-46B5-9FC2-E0AC1C43E5BE}"/>
                  </a:ext>
                </a:extLst>
              </p:cNvPr>
              <p:cNvSpPr txBox="1"/>
              <p:nvPr/>
            </p:nvSpPr>
            <p:spPr>
              <a:xfrm>
                <a:off x="1489302" y="2122866"/>
                <a:ext cx="3601242" cy="681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m:t>
                          </m:r>
                        </m:sup>
                      </m:sSup>
                      <m:r>
                        <a:rPr lang="en-US" altLang="zh-TW" sz="2800" i="1">
                          <a:latin typeface="Cambria Math" panose="02040503050406030204" pitchFamily="18" charset="0"/>
                        </a:rPr>
                        <m:t>=</m:t>
                      </m:r>
                      <m:r>
                        <a:rPr lang="en-US" altLang="zh-TW" sz="2800" i="1">
                          <a:latin typeface="Cambria Math" panose="02040503050406030204" pitchFamily="18" charset="0"/>
                        </a:rPr>
                        <m:t>𝑎𝑟𝑔</m:t>
                      </m:r>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min</m:t>
                              </m:r>
                            </m:e>
                            <m:lim>
                              <m:r>
                                <a:rPr lang="en-US" altLang="zh-TW" sz="2800" i="1">
                                  <a:latin typeface="Cambria Math" panose="02040503050406030204" pitchFamily="18" charset="0"/>
                                </a:rPr>
                                <m:t>𝑑</m:t>
                              </m:r>
                              <m:d>
                                <m:dPr>
                                  <m:ctrlPr>
                                    <a:rPr lang="en-US" altLang="zh-TW" sz="2800" i="1">
                                      <a:latin typeface="Cambria Math" panose="02040503050406030204" pitchFamily="18" charset="0"/>
                                    </a:rPr>
                                  </m:ctrlPr>
                                </m:dPr>
                                <m:e>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𝒙</m:t>
                                      </m:r>
                                    </m:e>
                                    <m:sup>
                                      <m:r>
                                        <a:rPr lang="en-US" altLang="zh-TW" sz="2800" b="1" i="1">
                                          <a:latin typeface="Cambria Math" panose="02040503050406030204" pitchFamily="18" charset="0"/>
                                        </a:rPr>
                                        <m:t>𝟎</m:t>
                                      </m:r>
                                    </m:sup>
                                  </m:sSup>
                                  <m:r>
                                    <a:rPr lang="en-US" altLang="zh-TW" sz="2800" i="1">
                                      <a:latin typeface="Cambria Math" panose="02040503050406030204" pitchFamily="18" charset="0"/>
                                    </a:rPr>
                                    <m:t>,</m:t>
                                  </m:r>
                                  <m:r>
                                    <a:rPr lang="en-US" altLang="zh-TW" sz="2800" b="1" i="1">
                                      <a:latin typeface="Cambria Math" panose="02040503050406030204" pitchFamily="18" charset="0"/>
                                    </a:rPr>
                                    <m:t>𝒙</m:t>
                                  </m:r>
                                </m:e>
                              </m:d>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𝜀</m:t>
                              </m:r>
                              <m:r>
                                <m:rPr>
                                  <m:nor/>
                                </m:rPr>
                                <a:rPr lang="zh-TW" altLang="en-US" sz="2800" dirty="0"/>
                                <m:t> </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r>
                                <a:rPr lang="en-US" altLang="zh-TW" sz="2800" b="1" i="1">
                                  <a:latin typeface="Cambria Math" panose="02040503050406030204" pitchFamily="18" charset="0"/>
                                </a:rPr>
                                <m:t>𝒙</m:t>
                              </m:r>
                            </m:e>
                          </m:d>
                        </m:e>
                      </m:func>
                    </m:oMath>
                  </m:oMathPara>
                </a14:m>
                <a:endParaRPr lang="zh-TW" altLang="en-US" sz="2800" dirty="0"/>
              </a:p>
            </p:txBody>
          </p:sp>
        </mc:Choice>
        <mc:Fallback xmlns="">
          <p:sp>
            <p:nvSpPr>
              <p:cNvPr id="15" name="文字方塊 14">
                <a:extLst>
                  <a:ext uri="{FF2B5EF4-FFF2-40B4-BE49-F238E27FC236}">
                    <a16:creationId xmlns:a16="http://schemas.microsoft.com/office/drawing/2014/main" id="{4D4C25ED-0399-46B5-9FC2-E0AC1C43E5BE}"/>
                  </a:ext>
                </a:extLst>
              </p:cNvPr>
              <p:cNvSpPr txBox="1">
                <a:spLocks noRot="1" noChangeAspect="1" noMove="1" noResize="1" noEditPoints="1" noAdjustHandles="1" noChangeArrowheads="1" noChangeShapeType="1" noTextEdit="1"/>
              </p:cNvSpPr>
              <p:nvPr/>
            </p:nvSpPr>
            <p:spPr>
              <a:xfrm>
                <a:off x="1489302" y="2122866"/>
                <a:ext cx="3601242" cy="681149"/>
              </a:xfrm>
              <a:prstGeom prst="rect">
                <a:avLst/>
              </a:prstGeom>
              <a:blipFill>
                <a:blip r:embed="rId6"/>
                <a:stretch>
                  <a:fillRect/>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9987A682-BDF4-4391-8CA4-C31F3E940F3A}"/>
              </a:ext>
            </a:extLst>
          </p:cNvPr>
          <p:cNvSpPr txBox="1"/>
          <p:nvPr/>
        </p:nvSpPr>
        <p:spPr>
          <a:xfrm>
            <a:off x="678896" y="2917696"/>
            <a:ext cx="4521000" cy="461665"/>
          </a:xfrm>
          <a:prstGeom prst="rect">
            <a:avLst/>
          </a:prstGeom>
          <a:noFill/>
        </p:spPr>
        <p:txBody>
          <a:bodyPr wrap="square">
            <a:spAutoFit/>
          </a:bodyPr>
          <a:lstStyle/>
          <a:p>
            <a:r>
              <a:rPr lang="en-US" altLang="zh-TW" sz="2400" b="1" dirty="0"/>
              <a:t>Iterative FGSM</a:t>
            </a:r>
            <a:endParaRPr lang="zh-TW" altLang="en-US" sz="2400" b="1" dirty="0"/>
          </a:p>
        </p:txBody>
      </p:sp>
      <p:sp>
        <p:nvSpPr>
          <p:cNvPr id="18" name="文字方塊 17">
            <a:extLst>
              <a:ext uri="{FF2B5EF4-FFF2-40B4-BE49-F238E27FC236}">
                <a16:creationId xmlns:a16="http://schemas.microsoft.com/office/drawing/2014/main" id="{BC80D680-1D35-4797-9D37-0E8EEFCC61A6}"/>
              </a:ext>
            </a:extLst>
          </p:cNvPr>
          <p:cNvSpPr txBox="1"/>
          <p:nvPr/>
        </p:nvSpPr>
        <p:spPr>
          <a:xfrm>
            <a:off x="1978242" y="3329631"/>
            <a:ext cx="3426593" cy="369332"/>
          </a:xfrm>
          <a:prstGeom prst="rect">
            <a:avLst/>
          </a:prstGeom>
          <a:noFill/>
        </p:spPr>
        <p:txBody>
          <a:bodyPr wrap="square">
            <a:spAutoFit/>
          </a:bodyPr>
          <a:lstStyle/>
          <a:p>
            <a:r>
              <a:rPr lang="en-US" altLang="zh-TW" dirty="0">
                <a:hlinkClick r:id="rId7"/>
              </a:rPr>
              <a:t>https://arxiv.org/abs/1607.02533</a:t>
            </a:r>
            <a:endParaRPr lang="zh-TW" altLang="en-US" dirty="0"/>
          </a:p>
        </p:txBody>
      </p:sp>
      <p:sp>
        <p:nvSpPr>
          <p:cNvPr id="27" name="矩形 26">
            <a:extLst>
              <a:ext uri="{FF2B5EF4-FFF2-40B4-BE49-F238E27FC236}">
                <a16:creationId xmlns:a16="http://schemas.microsoft.com/office/drawing/2014/main" id="{F7A821DF-9982-46E9-8A47-0D42B53A1926}"/>
              </a:ext>
            </a:extLst>
          </p:cNvPr>
          <p:cNvSpPr/>
          <p:nvPr/>
        </p:nvSpPr>
        <p:spPr>
          <a:xfrm>
            <a:off x="5336352" y="447828"/>
            <a:ext cx="1308371" cy="461665"/>
          </a:xfrm>
          <a:prstGeom prst="rect">
            <a:avLst/>
          </a:prstGeom>
        </p:spPr>
        <p:txBody>
          <a:bodyPr wrap="none">
            <a:spAutoFit/>
          </a:bodyPr>
          <a:lstStyle/>
          <a:p>
            <a:r>
              <a:rPr lang="en-US" altLang="zh-TW" sz="2400" b="1" i="1" u="sng" dirty="0"/>
              <a:t>L-infinity</a:t>
            </a:r>
          </a:p>
        </p:txBody>
      </p:sp>
      <p:sp>
        <p:nvSpPr>
          <p:cNvPr id="28" name="橢圓 27">
            <a:extLst>
              <a:ext uri="{FF2B5EF4-FFF2-40B4-BE49-F238E27FC236}">
                <a16:creationId xmlns:a16="http://schemas.microsoft.com/office/drawing/2014/main" id="{D9E4ED02-439A-454C-B228-6213E76F3BCE}"/>
              </a:ext>
            </a:extLst>
          </p:cNvPr>
          <p:cNvSpPr/>
          <p:nvPr/>
        </p:nvSpPr>
        <p:spPr>
          <a:xfrm>
            <a:off x="7161874" y="2156970"/>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5F0036-1D5D-41D5-B111-BC64EA503E0D}"/>
              </a:ext>
            </a:extLst>
          </p:cNvPr>
          <p:cNvSpPr/>
          <p:nvPr/>
        </p:nvSpPr>
        <p:spPr>
          <a:xfrm>
            <a:off x="6202803" y="1208634"/>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4183E370-6AA5-4F54-833A-2DC0E10F1EE0}"/>
                  </a:ext>
                </a:extLst>
              </p:cNvPr>
              <p:cNvSpPr/>
              <p:nvPr/>
            </p:nvSpPr>
            <p:spPr>
              <a:xfrm>
                <a:off x="6473418" y="1775668"/>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30" name="矩形 29">
                <a:extLst>
                  <a:ext uri="{FF2B5EF4-FFF2-40B4-BE49-F238E27FC236}">
                    <a16:creationId xmlns:a16="http://schemas.microsoft.com/office/drawing/2014/main" id="{4183E370-6AA5-4F54-833A-2DC0E10F1EE0}"/>
                  </a:ext>
                </a:extLst>
              </p:cNvPr>
              <p:cNvSpPr>
                <a:spLocks noRot="1" noChangeAspect="1" noMove="1" noResize="1" noEditPoints="1" noAdjustHandles="1" noChangeArrowheads="1" noChangeShapeType="1" noTextEdit="1"/>
              </p:cNvSpPr>
              <p:nvPr/>
            </p:nvSpPr>
            <p:spPr>
              <a:xfrm>
                <a:off x="6473418" y="1775668"/>
                <a:ext cx="441942" cy="46166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73685910-0618-491C-B6A2-538EF243D82B}"/>
                  </a:ext>
                </a:extLst>
              </p:cNvPr>
              <p:cNvSpPr/>
              <p:nvPr/>
            </p:nvSpPr>
            <p:spPr>
              <a:xfrm>
                <a:off x="6825646" y="2569817"/>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31" name="矩形 30">
                <a:extLst>
                  <a:ext uri="{FF2B5EF4-FFF2-40B4-BE49-F238E27FC236}">
                    <a16:creationId xmlns:a16="http://schemas.microsoft.com/office/drawing/2014/main" id="{73685910-0618-491C-B6A2-538EF243D82B}"/>
                  </a:ext>
                </a:extLst>
              </p:cNvPr>
              <p:cNvSpPr>
                <a:spLocks noRot="1" noChangeAspect="1" noMove="1" noResize="1" noEditPoints="1" noAdjustHandles="1" noChangeArrowheads="1" noChangeShapeType="1" noTextEdit="1"/>
              </p:cNvSpPr>
              <p:nvPr/>
            </p:nvSpPr>
            <p:spPr>
              <a:xfrm>
                <a:off x="6825646" y="2569817"/>
                <a:ext cx="441942" cy="461665"/>
              </a:xfrm>
              <a:prstGeom prst="rect">
                <a:avLst/>
              </a:prstGeom>
              <a:blipFill>
                <a:blip r:embed="rId11"/>
                <a:stretch>
                  <a:fillRect/>
                </a:stretch>
              </a:blipFill>
            </p:spPr>
            <p:txBody>
              <a:bodyPr/>
              <a:lstStyle/>
              <a:p>
                <a:r>
                  <a:rPr lang="zh-TW" altLang="en-US">
                    <a:noFill/>
                  </a:rPr>
                  <a:t> </a:t>
                </a:r>
              </a:p>
            </p:txBody>
          </p:sp>
        </mc:Fallback>
      </mc:AlternateContent>
      <p:cxnSp>
        <p:nvCxnSpPr>
          <p:cNvPr id="32" name="直線單箭頭接點 31">
            <a:extLst>
              <a:ext uri="{FF2B5EF4-FFF2-40B4-BE49-F238E27FC236}">
                <a16:creationId xmlns:a16="http://schemas.microsoft.com/office/drawing/2014/main" id="{C524D5AE-CCD1-467A-9B58-B8F3273384F2}"/>
              </a:ext>
            </a:extLst>
          </p:cNvPr>
          <p:cNvCxnSpPr>
            <a:cxnSpLocks/>
          </p:cNvCxnSpPr>
          <p:nvPr/>
        </p:nvCxnSpPr>
        <p:spPr>
          <a:xfrm>
            <a:off x="6194132" y="2237333"/>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C29B4735-DE2B-44BF-B9C0-D4DD089499E0}"/>
              </a:ext>
            </a:extLst>
          </p:cNvPr>
          <p:cNvCxnSpPr>
            <a:cxnSpLocks/>
          </p:cNvCxnSpPr>
          <p:nvPr/>
        </p:nvCxnSpPr>
        <p:spPr>
          <a:xfrm rot="5400000">
            <a:off x="6780912" y="281109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AFBC73BD-2629-4A00-9E6E-A734BAD52022}"/>
                  </a:ext>
                </a:extLst>
              </p:cNvPr>
              <p:cNvSpPr txBox="1"/>
              <p:nvPr/>
            </p:nvSpPr>
            <p:spPr>
              <a:xfrm>
                <a:off x="7044025" y="1780715"/>
                <a:ext cx="991892" cy="470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oMath>
                  </m:oMathPara>
                </a14:m>
                <a:endParaRPr lang="zh-TW" altLang="en-US" sz="2400" dirty="0"/>
              </a:p>
            </p:txBody>
          </p:sp>
        </mc:Choice>
        <mc:Fallback xmlns="">
          <p:sp>
            <p:nvSpPr>
              <p:cNvPr id="37" name="文字方塊 36">
                <a:extLst>
                  <a:ext uri="{FF2B5EF4-FFF2-40B4-BE49-F238E27FC236}">
                    <a16:creationId xmlns:a16="http://schemas.microsoft.com/office/drawing/2014/main" id="{AFBC73BD-2629-4A00-9E6E-A734BAD52022}"/>
                  </a:ext>
                </a:extLst>
              </p:cNvPr>
              <p:cNvSpPr txBox="1">
                <a:spLocks noRot="1" noChangeAspect="1" noMove="1" noResize="1" noEditPoints="1" noAdjustHandles="1" noChangeArrowheads="1" noChangeShapeType="1" noTextEdit="1"/>
              </p:cNvSpPr>
              <p:nvPr/>
            </p:nvSpPr>
            <p:spPr>
              <a:xfrm>
                <a:off x="7044025" y="1780715"/>
                <a:ext cx="991892" cy="47000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D4FC5E5B-42DE-4DB7-A3AF-F16C81D4777A}"/>
                  </a:ext>
                </a:extLst>
              </p:cNvPr>
              <p:cNvSpPr txBox="1"/>
              <p:nvPr/>
            </p:nvSpPr>
            <p:spPr>
              <a:xfrm>
                <a:off x="2847759" y="5698906"/>
                <a:ext cx="17908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𝒙</m:t>
                          </m:r>
                        </m:e>
                        <m:sup>
                          <m:r>
                            <a:rPr lang="en-US" altLang="zh-TW" sz="2400" b="1" i="1" smtClean="0">
                              <a:latin typeface="Cambria Math" panose="02040503050406030204" pitchFamily="18" charset="0"/>
                            </a:rPr>
                            <m:t>𝒕</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𝑓𝑖𝑥</m:t>
                      </m:r>
                      <m:d>
                        <m:dPr>
                          <m:ctrlPr>
                            <a:rPr lang="en-US" altLang="zh-TW" sz="2400" b="0" i="1" smtClean="0">
                              <a:latin typeface="Cambria Math" panose="02040503050406030204" pitchFamily="18" charset="0"/>
                              <a:ea typeface="Cambria Math" panose="02040503050406030204" pitchFamily="18" charset="0"/>
                            </a:rPr>
                          </m:ctrlPr>
                        </m:dPr>
                        <m:e>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𝒕</m:t>
                              </m:r>
                            </m:sup>
                          </m:sSup>
                        </m:e>
                      </m:d>
                    </m:oMath>
                  </m:oMathPara>
                </a14:m>
                <a:endParaRPr lang="zh-TW" altLang="en-US" sz="2400" dirty="0"/>
              </a:p>
            </p:txBody>
          </p:sp>
        </mc:Choice>
        <mc:Fallback xmlns="">
          <p:sp>
            <p:nvSpPr>
              <p:cNvPr id="36" name="文字方塊 35">
                <a:extLst>
                  <a:ext uri="{FF2B5EF4-FFF2-40B4-BE49-F238E27FC236}">
                    <a16:creationId xmlns:a16="http://schemas.microsoft.com/office/drawing/2014/main" id="{D4FC5E5B-42DE-4DB7-A3AF-F16C81D4777A}"/>
                  </a:ext>
                </a:extLst>
              </p:cNvPr>
              <p:cNvSpPr txBox="1">
                <a:spLocks noRot="1" noChangeAspect="1" noMove="1" noResize="1" noEditPoints="1" noAdjustHandles="1" noChangeArrowheads="1" noChangeShapeType="1" noTextEdit="1"/>
              </p:cNvSpPr>
              <p:nvPr/>
            </p:nvSpPr>
            <p:spPr>
              <a:xfrm>
                <a:off x="2847759" y="5698906"/>
                <a:ext cx="1790875" cy="369332"/>
              </a:xfrm>
              <a:prstGeom prst="rect">
                <a:avLst/>
              </a:prstGeom>
              <a:blipFill>
                <a:blip r:embed="rId13"/>
                <a:stretch>
                  <a:fillRect l="-1361"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8BF679B0-45FB-4B48-8D6B-A402A782CB85}"/>
                  </a:ext>
                </a:extLst>
              </p:cNvPr>
              <p:cNvSpPr txBox="1"/>
              <p:nvPr/>
            </p:nvSpPr>
            <p:spPr>
              <a:xfrm>
                <a:off x="1585328" y="5172770"/>
                <a:ext cx="2242687" cy="509178"/>
              </a:xfrm>
              <a:prstGeom prst="rect">
                <a:avLst/>
              </a:prstGeom>
              <a:noFill/>
            </p:spPr>
            <p:txBody>
              <a:bodyPr wrap="square" rtlCol="0">
                <a:spAutoFit/>
              </a:bodyPr>
              <a:lstStyle/>
              <a:p>
                <a:r>
                  <a:rPr lang="en-US" altLang="zh-TW" sz="2400" dirty="0"/>
                  <a:t>If </a:t>
                </a:r>
                <a14:m>
                  <m:oMath xmlns:m="http://schemas.openxmlformats.org/officeDocument/2006/math">
                    <m:r>
                      <a:rPr lang="en-US" altLang="zh-TW" sz="2400" i="1">
                        <a:latin typeface="Cambria Math" panose="02040503050406030204" pitchFamily="18" charset="0"/>
                      </a:rPr>
                      <m:t>𝑑</m:t>
                    </m:r>
                    <m:d>
                      <m:dPr>
                        <m:ctrlPr>
                          <a:rPr lang="en-US" altLang="zh-TW" sz="2400" i="1">
                            <a:latin typeface="Cambria Math" panose="02040503050406030204" pitchFamily="18" charset="0"/>
                          </a:rPr>
                        </m:ctrlPr>
                      </m:dPr>
                      <m:e>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𝟎</m:t>
                            </m:r>
                          </m:sup>
                        </m:sSup>
                        <m:r>
                          <a:rPr lang="en-US" altLang="zh-TW" sz="2400" i="1">
                            <a:latin typeface="Cambria Math" panose="02040503050406030204" pitchFamily="18" charset="0"/>
                          </a:rPr>
                          <m:t>,</m:t>
                        </m:r>
                        <m:r>
                          <a:rPr lang="en-US" altLang="zh-TW" sz="2400" b="1" i="1" smtClean="0">
                            <a:latin typeface="Cambria Math" panose="02040503050406030204" pitchFamily="18" charset="0"/>
                          </a:rPr>
                          <m:t>𝒙</m:t>
                        </m:r>
                      </m:e>
                    </m:d>
                    <m:r>
                      <a:rPr lang="en-US" altLang="zh-TW" sz="2400" i="1">
                        <a:latin typeface="Cambria Math" panose="02040503050406030204" pitchFamily="18" charset="0"/>
                      </a:rPr>
                      <m:t>&gt;</m:t>
                    </m:r>
                    <m:r>
                      <a:rPr lang="zh-TW" altLang="en-US" sz="2400" i="1">
                        <a:latin typeface="Cambria Math" panose="02040503050406030204" pitchFamily="18" charset="0"/>
                        <a:ea typeface="Cambria Math" panose="02040503050406030204" pitchFamily="18" charset="0"/>
                      </a:rPr>
                      <m:t>𝜀</m:t>
                    </m:r>
                  </m:oMath>
                </a14:m>
                <a:r>
                  <a:rPr lang="en-US" altLang="zh-TW" sz="2400" dirty="0"/>
                  <a:t> </a:t>
                </a:r>
                <a:endParaRPr lang="zh-TW" altLang="en-US" sz="2400" dirty="0"/>
              </a:p>
            </p:txBody>
          </p:sp>
        </mc:Choice>
        <mc:Fallback xmlns="">
          <p:sp>
            <p:nvSpPr>
              <p:cNvPr id="38" name="文字方塊 37">
                <a:extLst>
                  <a:ext uri="{FF2B5EF4-FFF2-40B4-BE49-F238E27FC236}">
                    <a16:creationId xmlns:a16="http://schemas.microsoft.com/office/drawing/2014/main" id="{8BF679B0-45FB-4B48-8D6B-A402A782CB85}"/>
                  </a:ext>
                </a:extLst>
              </p:cNvPr>
              <p:cNvSpPr txBox="1">
                <a:spLocks noRot="1" noChangeAspect="1" noMove="1" noResize="1" noEditPoints="1" noAdjustHandles="1" noChangeArrowheads="1" noChangeShapeType="1" noTextEdit="1"/>
              </p:cNvSpPr>
              <p:nvPr/>
            </p:nvSpPr>
            <p:spPr>
              <a:xfrm>
                <a:off x="1585328" y="5172770"/>
                <a:ext cx="2242687" cy="509178"/>
              </a:xfrm>
              <a:prstGeom prst="rect">
                <a:avLst/>
              </a:prstGeom>
              <a:blipFill>
                <a:blip r:embed="rId14"/>
                <a:stretch>
                  <a:fillRect l="-4076" t="-3614" b="-24096"/>
                </a:stretch>
              </a:blipFill>
            </p:spPr>
            <p:txBody>
              <a:bodyPr/>
              <a:lstStyle/>
              <a:p>
                <a:r>
                  <a:rPr lang="zh-TW" altLang="en-US">
                    <a:noFill/>
                  </a:rPr>
                  <a:t> </a:t>
                </a:r>
              </a:p>
            </p:txBody>
          </p:sp>
        </mc:Fallback>
      </mc:AlternateContent>
      <p:sp>
        <p:nvSpPr>
          <p:cNvPr id="39" name="橢圓 38">
            <a:extLst>
              <a:ext uri="{FF2B5EF4-FFF2-40B4-BE49-F238E27FC236}">
                <a16:creationId xmlns:a16="http://schemas.microsoft.com/office/drawing/2014/main" id="{19C495D8-68C2-4E67-BAE8-5010E7B421A0}"/>
              </a:ext>
            </a:extLst>
          </p:cNvPr>
          <p:cNvSpPr/>
          <p:nvPr/>
        </p:nvSpPr>
        <p:spPr>
          <a:xfrm>
            <a:off x="8434987" y="92466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113C4CEC-959E-46F7-88D9-60DB75065583}"/>
              </a:ext>
            </a:extLst>
          </p:cNvPr>
          <p:cNvSpPr/>
          <p:nvPr/>
        </p:nvSpPr>
        <p:spPr>
          <a:xfrm>
            <a:off x="8175637" y="1135990"/>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4314BDEB-AD6C-4A8B-90AA-01B99F059303}"/>
              </a:ext>
            </a:extLst>
          </p:cNvPr>
          <p:cNvSpPr txBox="1"/>
          <p:nvPr/>
        </p:nvSpPr>
        <p:spPr>
          <a:xfrm>
            <a:off x="7932849" y="66254"/>
            <a:ext cx="1165001" cy="830997"/>
          </a:xfrm>
          <a:prstGeom prst="rect">
            <a:avLst/>
          </a:prstGeom>
          <a:noFill/>
        </p:spPr>
        <p:txBody>
          <a:bodyPr wrap="square" rtlCol="0">
            <a:spAutoFit/>
          </a:bodyPr>
          <a:lstStyle/>
          <a:p>
            <a:pPr algn="ctr"/>
            <a:r>
              <a:rPr lang="en-US" altLang="zh-TW" sz="2400" dirty="0"/>
              <a:t>after update</a:t>
            </a:r>
            <a:endParaRPr lang="zh-TW" altLang="en-US" sz="2400" dirty="0"/>
          </a:p>
        </p:txBody>
      </p:sp>
      <p:sp>
        <p:nvSpPr>
          <p:cNvPr id="48" name="文字方塊 47">
            <a:extLst>
              <a:ext uri="{FF2B5EF4-FFF2-40B4-BE49-F238E27FC236}">
                <a16:creationId xmlns:a16="http://schemas.microsoft.com/office/drawing/2014/main" id="{461D6B96-B48D-47E0-AE55-EABC4A1D2A1B}"/>
              </a:ext>
            </a:extLst>
          </p:cNvPr>
          <p:cNvSpPr txBox="1"/>
          <p:nvPr/>
        </p:nvSpPr>
        <p:spPr>
          <a:xfrm>
            <a:off x="8261558" y="1216353"/>
            <a:ext cx="1165001" cy="461665"/>
          </a:xfrm>
          <a:prstGeom prst="rect">
            <a:avLst/>
          </a:prstGeom>
          <a:noFill/>
        </p:spPr>
        <p:txBody>
          <a:bodyPr wrap="square" rtlCol="0">
            <a:spAutoFit/>
          </a:bodyPr>
          <a:lstStyle/>
          <a:p>
            <a:r>
              <a:rPr lang="en-US" altLang="zh-TW" sz="2400" dirty="0"/>
              <a:t>fixed</a:t>
            </a:r>
            <a:endParaRPr lang="zh-TW" altLang="en-US" sz="2400" dirty="0"/>
          </a:p>
        </p:txBody>
      </p:sp>
      <p:cxnSp>
        <p:nvCxnSpPr>
          <p:cNvPr id="49" name="直線接點 48">
            <a:extLst>
              <a:ext uri="{FF2B5EF4-FFF2-40B4-BE49-F238E27FC236}">
                <a16:creationId xmlns:a16="http://schemas.microsoft.com/office/drawing/2014/main" id="{586C94FE-47B7-4312-92C8-DAE8BA7A175D}"/>
              </a:ext>
            </a:extLst>
          </p:cNvPr>
          <p:cNvCxnSpPr/>
          <p:nvPr/>
        </p:nvCxnSpPr>
        <p:spPr>
          <a:xfrm>
            <a:off x="2233534" y="4467069"/>
            <a:ext cx="599607" cy="0"/>
          </a:xfrm>
          <a:prstGeom prst="line">
            <a:avLst/>
          </a:prstGeom>
          <a:ln w="76200">
            <a:solidFill>
              <a:srgbClr val="FA050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文字方塊 34">
                <a:extLst>
                  <a:ext uri="{FF2B5EF4-FFF2-40B4-BE49-F238E27FC236}">
                    <a16:creationId xmlns:a16="http://schemas.microsoft.com/office/drawing/2014/main" id="{FAFA0B2D-A928-4133-9C39-F67148F5425F}"/>
                  </a:ext>
                </a:extLst>
              </p:cNvPr>
              <p:cNvSpPr txBox="1"/>
              <p:nvPr/>
            </p:nvSpPr>
            <p:spPr>
              <a:xfrm>
                <a:off x="5303065" y="4181827"/>
                <a:ext cx="72281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ea typeface="Cambria Math" panose="02040503050406030204" pitchFamily="18" charset="0"/>
                        </a:rPr>
                        <m:t>±</m:t>
                      </m:r>
                      <m:r>
                        <a:rPr lang="en-US" altLang="zh-TW" sz="2400" b="0" i="1" smtClean="0">
                          <a:solidFill>
                            <a:srgbClr val="0000FF"/>
                          </a:solidFill>
                          <a:latin typeface="Cambria Math" panose="02040503050406030204" pitchFamily="18" charset="0"/>
                          <a:ea typeface="Cambria Math" panose="02040503050406030204" pitchFamily="18" charset="0"/>
                        </a:rPr>
                        <m:t>1</m:t>
                      </m:r>
                    </m:oMath>
                  </m:oMathPara>
                </a14:m>
                <a:endParaRPr lang="zh-TW" altLang="en-US" sz="2400" dirty="0">
                  <a:solidFill>
                    <a:srgbClr val="0000FF"/>
                  </a:solidFill>
                </a:endParaRPr>
              </a:p>
            </p:txBody>
          </p:sp>
        </mc:Choice>
        <mc:Fallback>
          <p:sp>
            <p:nvSpPr>
              <p:cNvPr id="35" name="文字方塊 34">
                <a:extLst>
                  <a:ext uri="{FF2B5EF4-FFF2-40B4-BE49-F238E27FC236}">
                    <a16:creationId xmlns:a16="http://schemas.microsoft.com/office/drawing/2014/main" id="{FAFA0B2D-A928-4133-9C39-F67148F5425F}"/>
                  </a:ext>
                </a:extLst>
              </p:cNvPr>
              <p:cNvSpPr txBox="1">
                <a:spLocks noRot="1" noChangeAspect="1" noMove="1" noResize="1" noEditPoints="1" noAdjustHandles="1" noChangeArrowheads="1" noChangeShapeType="1" noTextEdit="1"/>
              </p:cNvSpPr>
              <p:nvPr/>
            </p:nvSpPr>
            <p:spPr>
              <a:xfrm>
                <a:off x="5303065" y="4181827"/>
                <a:ext cx="722818" cy="461665"/>
              </a:xfrm>
              <a:prstGeom prst="rect">
                <a:avLst/>
              </a:prstGeom>
              <a:blipFill>
                <a:blip r:embed="rId15"/>
                <a:stretch>
                  <a:fillRect b="-13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1" name="文字方塊 40">
                <a:extLst>
                  <a:ext uri="{FF2B5EF4-FFF2-40B4-BE49-F238E27FC236}">
                    <a16:creationId xmlns:a16="http://schemas.microsoft.com/office/drawing/2014/main" id="{7FB011AF-78B4-438A-8258-2B171E773874}"/>
                  </a:ext>
                </a:extLst>
              </p:cNvPr>
              <p:cNvSpPr txBox="1"/>
              <p:nvPr/>
            </p:nvSpPr>
            <p:spPr>
              <a:xfrm>
                <a:off x="5303065" y="5227677"/>
                <a:ext cx="72281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ea typeface="Cambria Math" panose="02040503050406030204" pitchFamily="18" charset="0"/>
                        </a:rPr>
                        <m:t>±</m:t>
                      </m:r>
                      <m:r>
                        <a:rPr lang="en-US" altLang="zh-TW" sz="2400" b="0" i="1" smtClean="0">
                          <a:solidFill>
                            <a:srgbClr val="0000FF"/>
                          </a:solidFill>
                          <a:latin typeface="Cambria Math" panose="02040503050406030204" pitchFamily="18" charset="0"/>
                          <a:ea typeface="Cambria Math" panose="02040503050406030204" pitchFamily="18" charset="0"/>
                        </a:rPr>
                        <m:t>1</m:t>
                      </m:r>
                    </m:oMath>
                  </m:oMathPara>
                </a14:m>
                <a:endParaRPr lang="zh-TW" altLang="en-US" sz="2400" dirty="0">
                  <a:solidFill>
                    <a:srgbClr val="0000FF"/>
                  </a:solidFill>
                </a:endParaRPr>
              </a:p>
            </p:txBody>
          </p:sp>
        </mc:Choice>
        <mc:Fallback>
          <p:sp>
            <p:nvSpPr>
              <p:cNvPr id="41" name="文字方塊 40">
                <a:extLst>
                  <a:ext uri="{FF2B5EF4-FFF2-40B4-BE49-F238E27FC236}">
                    <a16:creationId xmlns:a16="http://schemas.microsoft.com/office/drawing/2014/main" id="{7FB011AF-78B4-438A-8258-2B171E773874}"/>
                  </a:ext>
                </a:extLst>
              </p:cNvPr>
              <p:cNvSpPr txBox="1">
                <a:spLocks noRot="1" noChangeAspect="1" noMove="1" noResize="1" noEditPoints="1" noAdjustHandles="1" noChangeArrowheads="1" noChangeShapeType="1" noTextEdit="1"/>
              </p:cNvSpPr>
              <p:nvPr/>
            </p:nvSpPr>
            <p:spPr>
              <a:xfrm>
                <a:off x="5303065" y="5227677"/>
                <a:ext cx="722818" cy="461665"/>
              </a:xfrm>
              <a:prstGeom prst="rect">
                <a:avLst/>
              </a:prstGeom>
              <a:blipFill>
                <a:blip r:embed="rId16"/>
                <a:stretch>
                  <a:fillRect b="-2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243849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p:bldP spid="31" grpId="0"/>
      <p:bldP spid="37" grpId="0"/>
      <p:bldP spid="36" grpId="0"/>
      <p:bldP spid="38" grpId="0"/>
      <p:bldP spid="39" grpId="0" animBg="1"/>
      <p:bldP spid="40" grpId="0" animBg="1"/>
      <p:bldP spid="47"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D0304A-9499-42A3-A989-B0F68B079D4E}"/>
              </a:ext>
            </a:extLst>
          </p:cNvPr>
          <p:cNvSpPr>
            <a:spLocks noGrp="1"/>
          </p:cNvSpPr>
          <p:nvPr>
            <p:ph type="title"/>
          </p:nvPr>
        </p:nvSpPr>
        <p:spPr/>
        <p:txBody>
          <a:bodyPr/>
          <a:lstStyle/>
          <a:p>
            <a:r>
              <a:rPr lang="en-US" altLang="zh-TW" dirty="0"/>
              <a:t>White Box </a:t>
            </a:r>
            <a:r>
              <a:rPr lang="en-US" altLang="zh-TW" dirty="0" err="1"/>
              <a:t>v.s</a:t>
            </a:r>
            <a:r>
              <a:rPr lang="en-US" altLang="zh-TW" dirty="0"/>
              <a:t>. Black Box</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3D8D774-D299-4E7D-AFBF-7F9D32B71272}"/>
                  </a:ext>
                </a:extLst>
              </p:cNvPr>
              <p:cNvSpPr>
                <a:spLocks noGrp="1"/>
              </p:cNvSpPr>
              <p:nvPr>
                <p:ph idx="1"/>
              </p:nvPr>
            </p:nvSpPr>
            <p:spPr>
              <a:xfrm>
                <a:off x="628650" y="1825625"/>
                <a:ext cx="5863590" cy="4351338"/>
              </a:xfrm>
            </p:spPr>
            <p:txBody>
              <a:bodyPr>
                <a:normAutofit/>
              </a:bodyPr>
              <a:lstStyle/>
              <a:p>
                <a:r>
                  <a:rPr lang="en-US" altLang="zh-TW" sz="2400" dirty="0"/>
                  <a:t>In the previous attack, we know the network parameters </a:t>
                </a:r>
                <a14:m>
                  <m:oMath xmlns:m="http://schemas.openxmlformats.org/officeDocument/2006/math">
                    <m:r>
                      <a:rPr lang="zh-TW" altLang="en-US" sz="2400" i="1">
                        <a:latin typeface="Cambria Math" panose="02040503050406030204" pitchFamily="18" charset="0"/>
                      </a:rPr>
                      <m:t>𝜃</m:t>
                    </m:r>
                  </m:oMath>
                </a14:m>
                <a:r>
                  <a:rPr lang="zh-TW" altLang="en-US" sz="2400" dirty="0"/>
                  <a:t> </a:t>
                </a:r>
                <a:endParaRPr lang="en-US" altLang="zh-TW" sz="2400" dirty="0"/>
              </a:p>
              <a:p>
                <a:pPr lvl="1"/>
                <a:r>
                  <a:rPr lang="en-US" altLang="zh-TW" dirty="0"/>
                  <a:t>This is called </a:t>
                </a:r>
                <a:r>
                  <a:rPr lang="en-US" altLang="zh-TW" b="1" i="1" dirty="0"/>
                  <a:t>White Box Attack</a:t>
                </a:r>
                <a:r>
                  <a:rPr lang="en-US" altLang="zh-TW" dirty="0"/>
                  <a:t>. </a:t>
                </a:r>
              </a:p>
              <a:p>
                <a:r>
                  <a:rPr lang="en-US" altLang="zh-TW" sz="2400" dirty="0"/>
                  <a:t>You cannot obtain model parameters in most online API.</a:t>
                </a:r>
              </a:p>
              <a:p>
                <a:r>
                  <a:rPr lang="en-US" altLang="zh-TW" sz="2400" dirty="0"/>
                  <a:t>Are we safe if we do not release model? </a:t>
                </a:r>
                <a:r>
                  <a:rPr lang="en-US" altLang="zh-TW" sz="2400" dirty="0">
                    <a:sym typeface="Wingdings" panose="05000000000000000000" pitchFamily="2" charset="2"/>
                  </a:rPr>
                  <a:t></a:t>
                </a:r>
                <a:endParaRPr lang="en-US" altLang="zh-TW" sz="2400" dirty="0"/>
              </a:p>
              <a:p>
                <a:r>
                  <a:rPr lang="en-US" altLang="zh-TW" sz="2400" dirty="0"/>
                  <a:t>No, because </a:t>
                </a:r>
                <a:r>
                  <a:rPr lang="en-US" altLang="zh-TW" sz="2400" b="1" i="1" dirty="0"/>
                  <a:t>Black Box Attack </a:t>
                </a:r>
                <a:r>
                  <a:rPr lang="en-US" altLang="zh-TW" sz="2400" dirty="0"/>
                  <a:t>is possible. </a:t>
                </a:r>
                <a:r>
                  <a:rPr lang="en-US" altLang="zh-TW" sz="2400" dirty="0">
                    <a:sym typeface="Wingdings" panose="05000000000000000000" pitchFamily="2" charset="2"/>
                  </a:rPr>
                  <a:t></a:t>
                </a:r>
              </a:p>
              <a:p>
                <a:endParaRPr lang="en-US" altLang="zh-TW" sz="2400" dirty="0"/>
              </a:p>
              <a:p>
                <a:endParaRPr lang="en-US" altLang="zh-TW" sz="2400" dirty="0"/>
              </a:p>
              <a:p>
                <a:pPr marL="0" indent="0">
                  <a:buNone/>
                </a:pPr>
                <a:endParaRPr lang="zh-TW" altLang="en-US" sz="2400" dirty="0"/>
              </a:p>
            </p:txBody>
          </p:sp>
        </mc:Choice>
        <mc:Fallback xmlns="">
          <p:sp>
            <p:nvSpPr>
              <p:cNvPr id="3" name="內容版面配置區 2">
                <a:extLst>
                  <a:ext uri="{FF2B5EF4-FFF2-40B4-BE49-F238E27FC236}">
                    <a16:creationId xmlns:a16="http://schemas.microsoft.com/office/drawing/2014/main" id="{83D8D774-D299-4E7D-AFBF-7F9D32B71272}"/>
                  </a:ext>
                </a:extLst>
              </p:cNvPr>
              <p:cNvSpPr>
                <a:spLocks noGrp="1" noRot="1" noChangeAspect="1" noMove="1" noResize="1" noEditPoints="1" noAdjustHandles="1" noChangeArrowheads="1" noChangeShapeType="1" noTextEdit="1"/>
              </p:cNvSpPr>
              <p:nvPr>
                <p:ph idx="1"/>
              </p:nvPr>
            </p:nvSpPr>
            <p:spPr>
              <a:xfrm>
                <a:off x="628650" y="1825625"/>
                <a:ext cx="5863590" cy="4351338"/>
              </a:xfrm>
              <a:blipFill>
                <a:blip r:embed="rId3"/>
                <a:stretch>
                  <a:fillRect l="-1351" t="-1961" r="-1040"/>
                </a:stretch>
              </a:blipFill>
            </p:spPr>
            <p:txBody>
              <a:bodyPr/>
              <a:lstStyle/>
              <a:p>
                <a:r>
                  <a:rPr lang="zh-TW" altLang="en-US">
                    <a:noFill/>
                  </a:rPr>
                  <a:t> </a:t>
                </a:r>
              </a:p>
            </p:txBody>
          </p:sp>
        </mc:Fallback>
      </mc:AlternateContent>
      <p:pic>
        <p:nvPicPr>
          <p:cNvPr id="3076" name="Picture 4" descr="SHIROBAKO poster.jpg">
            <a:extLst>
              <a:ext uri="{FF2B5EF4-FFF2-40B4-BE49-F238E27FC236}">
                <a16:creationId xmlns:a16="http://schemas.microsoft.com/office/drawing/2014/main" id="{BCBABB95-23D8-4E7F-AF10-AE24B9CBC6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240" y="2932747"/>
            <a:ext cx="2508885" cy="37633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6731D98E-64BF-40A5-9DE2-C0D02D836FBB}"/>
                  </a:ext>
                </a:extLst>
              </p:cNvPr>
              <p:cNvSpPr txBox="1"/>
              <p:nvPr/>
            </p:nvSpPr>
            <p:spPr>
              <a:xfrm>
                <a:off x="5834825" y="923286"/>
                <a:ext cx="3309175" cy="2009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rPr>
                        <m:t>𝒈</m:t>
                      </m:r>
                      <m:r>
                        <a:rPr lang="en-US" altLang="zh-TW" sz="2400" b="0" i="1" smtClean="0">
                          <a:latin typeface="Cambria Math" panose="02040503050406030204" pitchFamily="18" charset="0"/>
                        </a:rPr>
                        <m:t>=</m:t>
                      </m:r>
                      <m:d>
                        <m:dPr>
                          <m:begChr m:val="["/>
                          <m:endChr m:val="]"/>
                          <m:ctrlPr>
                            <a:rPr lang="en-US" altLang="zh-TW" sz="2400" b="0" i="1" smtClean="0">
                              <a:latin typeface="Cambria Math" panose="02040503050406030204" pitchFamily="18" charset="0"/>
                            </a:rPr>
                          </m:ctrlPr>
                        </m:dPr>
                        <m:e>
                          <m:eqArr>
                            <m:eqArrPr>
                              <m:ctrlPr>
                                <a:rPr lang="en-US" altLang="zh-TW" sz="2400" b="0" i="1" smtClean="0">
                                  <a:latin typeface="Cambria Math" panose="02040503050406030204" pitchFamily="18" charset="0"/>
                                </a:rPr>
                              </m:ctrlPr>
                            </m:eqArrPr>
                            <m:e>
                              <m:r>
                                <a:rPr lang="en-US" altLang="zh-TW" sz="2400" b="0" i="1" smtClean="0">
                                  <a:latin typeface="Cambria Math" panose="02040503050406030204" pitchFamily="18" charset="0"/>
                                </a:rPr>
                                <m:t>𝑠𝑖𝑔𝑛</m:t>
                              </m:r>
                              <m:d>
                                <m:dPr>
                                  <m:ctrlPr>
                                    <a:rPr lang="en-US" altLang="zh-TW" sz="2400" b="0" i="1" smtClean="0">
                                      <a:latin typeface="Cambria Math" panose="02040503050406030204" pitchFamily="18" charset="0"/>
                                    </a:rPr>
                                  </m:ctrlPr>
                                </m:d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b="1" i="1">
                                          <a:latin typeface="Cambria Math" panose="02040503050406030204" pitchFamily="18" charset="0"/>
                                        </a:rPr>
                                        <m:t>𝒙</m:t>
                                      </m:r>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𝒕</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sub>
                                  </m:sSub>
                                </m:e>
                              </m:d>
                            </m:e>
                            <m:e>
                              <m:r>
                                <a:rPr lang="en-US" altLang="zh-TW" sz="2400" i="1">
                                  <a:latin typeface="Cambria Math" panose="02040503050406030204" pitchFamily="18" charset="0"/>
                                </a:rPr>
                                <m:t>𝑠𝑖𝑔𝑛</m:t>
                              </m:r>
                              <m:d>
                                <m:dPr>
                                  <m:ctrlPr>
                                    <a:rPr lang="en-US" altLang="zh-TW" sz="2400" i="1" smtClean="0">
                                      <a:latin typeface="Cambria Math" panose="02040503050406030204" pitchFamily="18" charset="0"/>
                                    </a:rPr>
                                  </m:ctrlPr>
                                </m:d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b="1" i="1">
                                          <a:latin typeface="Cambria Math" panose="02040503050406030204" pitchFamily="18" charset="0"/>
                                        </a:rPr>
                                        <m:t>𝒙</m:t>
                                      </m:r>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𝒕</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sub>
                                  </m:sSub>
                                </m:e>
                              </m:d>
                            </m:e>
                            <m:e>
                              <m:r>
                                <a:rPr lang="zh-TW" altLang="en-US" sz="2400" i="1" smtClean="0">
                                  <a:latin typeface="Cambria Math" panose="02040503050406030204" pitchFamily="18" charset="0"/>
                                </a:rPr>
                                <m:t>⋮</m:t>
                              </m:r>
                            </m:e>
                          </m:eqArr>
                        </m:e>
                      </m:d>
                    </m:oMath>
                  </m:oMathPara>
                </a14:m>
                <a:endParaRPr lang="zh-TW" altLang="en-US" sz="2400" dirty="0"/>
              </a:p>
            </p:txBody>
          </p:sp>
        </mc:Choice>
        <mc:Fallback>
          <p:sp>
            <p:nvSpPr>
              <p:cNvPr id="5" name="文字方塊 4">
                <a:extLst>
                  <a:ext uri="{FF2B5EF4-FFF2-40B4-BE49-F238E27FC236}">
                    <a16:creationId xmlns:a16="http://schemas.microsoft.com/office/drawing/2014/main" id="{6731D98E-64BF-40A5-9DE2-C0D02D836FBB}"/>
                  </a:ext>
                </a:extLst>
              </p:cNvPr>
              <p:cNvSpPr txBox="1">
                <a:spLocks noRot="1" noChangeAspect="1" noMove="1" noResize="1" noEditPoints="1" noAdjustHandles="1" noChangeArrowheads="1" noChangeShapeType="1" noTextEdit="1"/>
              </p:cNvSpPr>
              <p:nvPr/>
            </p:nvSpPr>
            <p:spPr>
              <a:xfrm>
                <a:off x="5834825" y="923286"/>
                <a:ext cx="3309175" cy="2009461"/>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110090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337424-BFDB-4DE0-9E79-463B2244B595}"/>
              </a:ext>
            </a:extLst>
          </p:cNvPr>
          <p:cNvSpPr>
            <a:spLocks noGrp="1"/>
          </p:cNvSpPr>
          <p:nvPr>
            <p:ph type="title"/>
          </p:nvPr>
        </p:nvSpPr>
        <p:spPr/>
        <p:txBody>
          <a:bodyPr/>
          <a:lstStyle/>
          <a:p>
            <a:r>
              <a:rPr lang="en-US" altLang="zh-TW" dirty="0"/>
              <a:t>Black Box Attack</a:t>
            </a:r>
            <a:endParaRPr lang="zh-TW" altLang="en-US" dirty="0"/>
          </a:p>
        </p:txBody>
      </p:sp>
      <p:sp>
        <p:nvSpPr>
          <p:cNvPr id="11" name="文字方塊 10">
            <a:extLst>
              <a:ext uri="{FF2B5EF4-FFF2-40B4-BE49-F238E27FC236}">
                <a16:creationId xmlns:a16="http://schemas.microsoft.com/office/drawing/2014/main" id="{BC55F448-6688-42B6-B65C-834144AEB0CF}"/>
              </a:ext>
            </a:extLst>
          </p:cNvPr>
          <p:cNvSpPr txBox="1"/>
          <p:nvPr/>
        </p:nvSpPr>
        <p:spPr>
          <a:xfrm>
            <a:off x="648975" y="1690092"/>
            <a:ext cx="6747310" cy="461665"/>
          </a:xfrm>
          <a:prstGeom prst="rect">
            <a:avLst/>
          </a:prstGeom>
          <a:noFill/>
        </p:spPr>
        <p:txBody>
          <a:bodyPr wrap="square" rtlCol="0">
            <a:spAutoFit/>
          </a:bodyPr>
          <a:lstStyle/>
          <a:p>
            <a:r>
              <a:rPr lang="en-US" altLang="zh-TW" sz="2400" dirty="0"/>
              <a:t>If you have the training data of the target network</a:t>
            </a:r>
            <a:endParaRPr lang="zh-TW" altLang="en-US" sz="2400" dirty="0"/>
          </a:p>
        </p:txBody>
      </p:sp>
      <p:sp>
        <p:nvSpPr>
          <p:cNvPr id="12" name="文字方塊 11">
            <a:extLst>
              <a:ext uri="{FF2B5EF4-FFF2-40B4-BE49-F238E27FC236}">
                <a16:creationId xmlns:a16="http://schemas.microsoft.com/office/drawing/2014/main" id="{D74515B1-AD5F-43A7-917F-F85D2E3ABA0E}"/>
              </a:ext>
            </a:extLst>
          </p:cNvPr>
          <p:cNvSpPr txBox="1"/>
          <p:nvPr/>
        </p:nvSpPr>
        <p:spPr>
          <a:xfrm>
            <a:off x="1004108" y="2071941"/>
            <a:ext cx="6747310" cy="461665"/>
          </a:xfrm>
          <a:prstGeom prst="rect">
            <a:avLst/>
          </a:prstGeom>
          <a:noFill/>
        </p:spPr>
        <p:txBody>
          <a:bodyPr wrap="square" rtlCol="0">
            <a:spAutoFit/>
          </a:bodyPr>
          <a:lstStyle/>
          <a:p>
            <a:r>
              <a:rPr lang="en-US" altLang="zh-TW" sz="2400" dirty="0"/>
              <a:t>Train a proxy network yourself</a:t>
            </a:r>
            <a:endParaRPr lang="zh-TW" altLang="en-US" sz="2400" dirty="0"/>
          </a:p>
        </p:txBody>
      </p:sp>
      <p:sp>
        <p:nvSpPr>
          <p:cNvPr id="13" name="文字方塊 12">
            <a:extLst>
              <a:ext uri="{FF2B5EF4-FFF2-40B4-BE49-F238E27FC236}">
                <a16:creationId xmlns:a16="http://schemas.microsoft.com/office/drawing/2014/main" id="{A301EE25-FA4E-44B6-B9B2-26896CCB1ECB}"/>
              </a:ext>
            </a:extLst>
          </p:cNvPr>
          <p:cNvSpPr txBox="1"/>
          <p:nvPr/>
        </p:nvSpPr>
        <p:spPr>
          <a:xfrm>
            <a:off x="1004108" y="2450057"/>
            <a:ext cx="8275987" cy="461665"/>
          </a:xfrm>
          <a:prstGeom prst="rect">
            <a:avLst/>
          </a:prstGeom>
          <a:noFill/>
        </p:spPr>
        <p:txBody>
          <a:bodyPr wrap="square" rtlCol="0">
            <a:spAutoFit/>
          </a:bodyPr>
          <a:lstStyle/>
          <a:p>
            <a:r>
              <a:rPr lang="en-US" altLang="zh-TW" sz="2400" dirty="0"/>
              <a:t>Using the proxy network to generate attacked objects</a:t>
            </a:r>
            <a:endParaRPr lang="zh-TW" altLang="en-US" sz="2400" dirty="0"/>
          </a:p>
        </p:txBody>
      </p:sp>
      <p:sp>
        <p:nvSpPr>
          <p:cNvPr id="14" name="文字方塊 13">
            <a:extLst>
              <a:ext uri="{FF2B5EF4-FFF2-40B4-BE49-F238E27FC236}">
                <a16:creationId xmlns:a16="http://schemas.microsoft.com/office/drawing/2014/main" id="{810E10C2-E20E-4994-87C0-08450681B692}"/>
              </a:ext>
            </a:extLst>
          </p:cNvPr>
          <p:cNvSpPr txBox="1"/>
          <p:nvPr/>
        </p:nvSpPr>
        <p:spPr>
          <a:xfrm>
            <a:off x="648975" y="6183766"/>
            <a:ext cx="7771933" cy="461665"/>
          </a:xfrm>
          <a:prstGeom prst="rect">
            <a:avLst/>
          </a:prstGeom>
          <a:noFill/>
        </p:spPr>
        <p:txBody>
          <a:bodyPr wrap="square" rtlCol="0">
            <a:spAutoFit/>
          </a:bodyPr>
          <a:lstStyle/>
          <a:p>
            <a:pPr algn="ctr"/>
            <a:r>
              <a:rPr lang="en-US" altLang="zh-TW" sz="2400" dirty="0"/>
              <a:t>What if we do not know the training data?</a:t>
            </a:r>
            <a:endParaRPr lang="zh-TW" altLang="en-US" sz="2400" dirty="0"/>
          </a:p>
        </p:txBody>
      </p:sp>
      <p:pic>
        <p:nvPicPr>
          <p:cNvPr id="18" name="圖片 17" descr="一張含有 貓, 動物, 哺乳類, 橙色 的圖片&#10;&#10;自動產生的描述">
            <a:extLst>
              <a:ext uri="{FF2B5EF4-FFF2-40B4-BE49-F238E27FC236}">
                <a16:creationId xmlns:a16="http://schemas.microsoft.com/office/drawing/2014/main" id="{D317FC00-6763-46AE-8988-AB0320D6B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87" y="3628355"/>
            <a:ext cx="1354727" cy="1308012"/>
          </a:xfrm>
          <a:prstGeom prst="rect">
            <a:avLst/>
          </a:prstGeom>
        </p:spPr>
      </p:pic>
      <p:sp>
        <p:nvSpPr>
          <p:cNvPr id="19" name="矩形: 圓角 18">
            <a:extLst>
              <a:ext uri="{FF2B5EF4-FFF2-40B4-BE49-F238E27FC236}">
                <a16:creationId xmlns:a16="http://schemas.microsoft.com/office/drawing/2014/main" id="{6156DB6C-F04F-41CA-B826-28C8E7532241}"/>
              </a:ext>
            </a:extLst>
          </p:cNvPr>
          <p:cNvSpPr/>
          <p:nvPr/>
        </p:nvSpPr>
        <p:spPr>
          <a:xfrm>
            <a:off x="2073901" y="3567078"/>
            <a:ext cx="1412460" cy="136928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Network</a:t>
            </a:r>
          </a:p>
          <a:p>
            <a:pPr algn="ctr"/>
            <a:r>
              <a:rPr lang="en-US" altLang="zh-TW" sz="2400" b="1" dirty="0"/>
              <a:t>Black</a:t>
            </a:r>
          </a:p>
        </p:txBody>
      </p:sp>
      <p:sp>
        <p:nvSpPr>
          <p:cNvPr id="20" name="矩形: 圓角 19">
            <a:extLst>
              <a:ext uri="{FF2B5EF4-FFF2-40B4-BE49-F238E27FC236}">
                <a16:creationId xmlns:a16="http://schemas.microsoft.com/office/drawing/2014/main" id="{827C56AA-EE1F-45DF-8D88-217460763D93}"/>
              </a:ext>
            </a:extLst>
          </p:cNvPr>
          <p:cNvSpPr/>
          <p:nvPr/>
        </p:nvSpPr>
        <p:spPr>
          <a:xfrm>
            <a:off x="6324908" y="3597714"/>
            <a:ext cx="1412460" cy="136928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Network</a:t>
            </a:r>
          </a:p>
          <a:p>
            <a:pPr algn="ctr"/>
            <a:r>
              <a:rPr lang="en-US" altLang="zh-TW" sz="2400" b="1" dirty="0"/>
              <a:t>Proxy</a:t>
            </a:r>
          </a:p>
        </p:txBody>
      </p:sp>
      <p:cxnSp>
        <p:nvCxnSpPr>
          <p:cNvPr id="7" name="直線單箭頭接點 6">
            <a:extLst>
              <a:ext uri="{FF2B5EF4-FFF2-40B4-BE49-F238E27FC236}">
                <a16:creationId xmlns:a16="http://schemas.microsoft.com/office/drawing/2014/main" id="{EDE13228-D938-4CC3-98F8-78350A0D3C4B}"/>
              </a:ext>
            </a:extLst>
          </p:cNvPr>
          <p:cNvCxnSpPr/>
          <p:nvPr/>
        </p:nvCxnSpPr>
        <p:spPr>
          <a:xfrm>
            <a:off x="1591301" y="4282360"/>
            <a:ext cx="482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1839185-9460-4935-8D22-3FAB29AE272D}"/>
              </a:ext>
            </a:extLst>
          </p:cNvPr>
          <p:cNvCxnSpPr/>
          <p:nvPr/>
        </p:nvCxnSpPr>
        <p:spPr>
          <a:xfrm>
            <a:off x="3486361" y="4282360"/>
            <a:ext cx="482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7172" name="Picture 4" descr="ç¸éåç">
            <a:extLst>
              <a:ext uri="{FF2B5EF4-FFF2-40B4-BE49-F238E27FC236}">
                <a16:creationId xmlns:a16="http://schemas.microsoft.com/office/drawing/2014/main" id="{BF8D3C72-CF73-42B7-B6DC-3B6399607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288" y="407460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5" name="圖片 24" descr="一張含有 貓, 動物, 哺乳類, 橙色 的圖片&#10;&#10;自動產生的描述">
            <a:extLst>
              <a:ext uri="{FF2B5EF4-FFF2-40B4-BE49-F238E27FC236}">
                <a16:creationId xmlns:a16="http://schemas.microsoft.com/office/drawing/2014/main" id="{0D2B5974-9A1E-4346-A42D-8B02F6612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724" y="3689632"/>
            <a:ext cx="1354727" cy="1308012"/>
          </a:xfrm>
          <a:prstGeom prst="rect">
            <a:avLst/>
          </a:prstGeom>
        </p:spPr>
      </p:pic>
      <p:cxnSp>
        <p:nvCxnSpPr>
          <p:cNvPr id="27" name="直線單箭頭接點 26">
            <a:extLst>
              <a:ext uri="{FF2B5EF4-FFF2-40B4-BE49-F238E27FC236}">
                <a16:creationId xmlns:a16="http://schemas.microsoft.com/office/drawing/2014/main" id="{9169B40E-2E68-4EB1-BA76-FD417C050FD7}"/>
              </a:ext>
            </a:extLst>
          </p:cNvPr>
          <p:cNvCxnSpPr/>
          <p:nvPr/>
        </p:nvCxnSpPr>
        <p:spPr>
          <a:xfrm>
            <a:off x="5858638" y="4343637"/>
            <a:ext cx="482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AC0E48EE-63F4-4D11-A045-6134E611DB85}"/>
              </a:ext>
            </a:extLst>
          </p:cNvPr>
          <p:cNvCxnSpPr/>
          <p:nvPr/>
        </p:nvCxnSpPr>
        <p:spPr>
          <a:xfrm>
            <a:off x="7753698" y="4343637"/>
            <a:ext cx="482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9" name="Picture 4" descr="ç¸éåç">
            <a:extLst>
              <a:ext uri="{FF2B5EF4-FFF2-40B4-BE49-F238E27FC236}">
                <a16:creationId xmlns:a16="http://schemas.microsoft.com/office/drawing/2014/main" id="{7E818D18-9389-4E21-B64D-D57EFA8A45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2625" y="4135882"/>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9" name="流程圖: 磁碟 8">
            <a:extLst>
              <a:ext uri="{FF2B5EF4-FFF2-40B4-BE49-F238E27FC236}">
                <a16:creationId xmlns:a16="http://schemas.microsoft.com/office/drawing/2014/main" id="{88B941B9-45C6-445B-AE4C-46A1C6860D08}"/>
              </a:ext>
            </a:extLst>
          </p:cNvPr>
          <p:cNvSpPr/>
          <p:nvPr/>
        </p:nvSpPr>
        <p:spPr>
          <a:xfrm>
            <a:off x="3173987" y="5343200"/>
            <a:ext cx="2654300" cy="851657"/>
          </a:xfrm>
          <a:prstGeom prst="flowChartMagneticDisk">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 Data</a:t>
            </a:r>
            <a:endParaRPr lang="zh-TW" altLang="en-US" sz="2400" dirty="0"/>
          </a:p>
        </p:txBody>
      </p:sp>
      <p:cxnSp>
        <p:nvCxnSpPr>
          <p:cNvPr id="31" name="直線單箭頭接點 30">
            <a:extLst>
              <a:ext uri="{FF2B5EF4-FFF2-40B4-BE49-F238E27FC236}">
                <a16:creationId xmlns:a16="http://schemas.microsoft.com/office/drawing/2014/main" id="{1BA666C3-EEB6-4A80-B541-A8610409579A}"/>
              </a:ext>
            </a:extLst>
          </p:cNvPr>
          <p:cNvCxnSpPr>
            <a:cxnSpLocks/>
          </p:cNvCxnSpPr>
          <p:nvPr/>
        </p:nvCxnSpPr>
        <p:spPr>
          <a:xfrm flipH="1" flipV="1">
            <a:off x="2827981" y="4956425"/>
            <a:ext cx="945742" cy="5206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249EC65-A682-468A-B3DE-C70AA18A39D5}"/>
              </a:ext>
            </a:extLst>
          </p:cNvPr>
          <p:cNvCxnSpPr>
            <a:cxnSpLocks/>
          </p:cNvCxnSpPr>
          <p:nvPr/>
        </p:nvCxnSpPr>
        <p:spPr>
          <a:xfrm flipV="1">
            <a:off x="5401963" y="4942823"/>
            <a:ext cx="1103349" cy="5206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69" name="文字方塊 7168">
            <a:extLst>
              <a:ext uri="{FF2B5EF4-FFF2-40B4-BE49-F238E27FC236}">
                <a16:creationId xmlns:a16="http://schemas.microsoft.com/office/drawing/2014/main" id="{08BEB752-20F2-4366-90FA-3C1CBED31CEA}"/>
              </a:ext>
            </a:extLst>
          </p:cNvPr>
          <p:cNvSpPr txBox="1"/>
          <p:nvPr/>
        </p:nvSpPr>
        <p:spPr>
          <a:xfrm>
            <a:off x="3968961" y="2920943"/>
            <a:ext cx="3098800" cy="830997"/>
          </a:xfrm>
          <a:prstGeom prst="rect">
            <a:avLst/>
          </a:prstGeom>
          <a:noFill/>
        </p:spPr>
        <p:txBody>
          <a:bodyPr wrap="square" rtlCol="0">
            <a:spAutoFit/>
          </a:bodyPr>
          <a:lstStyle/>
          <a:p>
            <a:pPr algn="ctr"/>
            <a:r>
              <a:rPr lang="en-US" altLang="zh-TW" sz="2400" dirty="0"/>
              <a:t>Attacked </a:t>
            </a:r>
          </a:p>
          <a:p>
            <a:pPr algn="ctr"/>
            <a:r>
              <a:rPr lang="en-US" altLang="zh-TW" sz="2400" dirty="0"/>
              <a:t>Object</a:t>
            </a:r>
            <a:endParaRPr lang="zh-TW" altLang="en-US" sz="2400" dirty="0"/>
          </a:p>
        </p:txBody>
      </p:sp>
      <p:cxnSp>
        <p:nvCxnSpPr>
          <p:cNvPr id="38" name="直線單箭頭接點 37">
            <a:extLst>
              <a:ext uri="{FF2B5EF4-FFF2-40B4-BE49-F238E27FC236}">
                <a16:creationId xmlns:a16="http://schemas.microsoft.com/office/drawing/2014/main" id="{62ACC53F-7739-4D1D-A1CC-92D1F028E673}"/>
              </a:ext>
            </a:extLst>
          </p:cNvPr>
          <p:cNvCxnSpPr>
            <a:cxnSpLocks/>
          </p:cNvCxnSpPr>
          <p:nvPr/>
        </p:nvCxnSpPr>
        <p:spPr>
          <a:xfrm flipH="1">
            <a:off x="1268890" y="3336441"/>
            <a:ext cx="3530834"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D1A701A-D14D-408E-B9E0-BCD4A782EFD9}"/>
              </a:ext>
            </a:extLst>
          </p:cNvPr>
          <p:cNvCxnSpPr>
            <a:cxnSpLocks/>
          </p:cNvCxnSpPr>
          <p:nvPr/>
        </p:nvCxnSpPr>
        <p:spPr>
          <a:xfrm>
            <a:off x="1282797" y="3329458"/>
            <a:ext cx="1" cy="354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6852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20" grpId="0" animBg="1"/>
      <p:bldP spid="9" grpId="0" animBg="1"/>
      <p:bldP spid="716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2D20A5-263F-42BD-884A-2FFAC9C68DA9}"/>
              </a:ext>
            </a:extLst>
          </p:cNvPr>
          <p:cNvSpPr>
            <a:spLocks noGrp="1"/>
          </p:cNvSpPr>
          <p:nvPr>
            <p:ph type="title"/>
          </p:nvPr>
        </p:nvSpPr>
        <p:spPr/>
        <p:txBody>
          <a:bodyPr/>
          <a:lstStyle/>
          <a:p>
            <a:r>
              <a:rPr lang="en-US" altLang="zh-TW" dirty="0">
                <a:ea typeface="微軟正黑體" panose="020B0604030504040204" pitchFamily="34" charset="-120"/>
              </a:rPr>
              <a:t>Motivation </a:t>
            </a:r>
            <a:endParaRPr lang="zh-TW" altLang="en-US" dirty="0">
              <a:ea typeface="微軟正黑體" panose="020B0604030504040204" pitchFamily="34" charset="-120"/>
            </a:endParaRPr>
          </a:p>
        </p:txBody>
      </p:sp>
      <p:sp>
        <p:nvSpPr>
          <p:cNvPr id="3" name="內容版面配置區 2">
            <a:extLst>
              <a:ext uri="{FF2B5EF4-FFF2-40B4-BE49-F238E27FC236}">
                <a16:creationId xmlns:a16="http://schemas.microsoft.com/office/drawing/2014/main" id="{C31F5E16-085D-4803-8288-798F764FAAAF}"/>
              </a:ext>
            </a:extLst>
          </p:cNvPr>
          <p:cNvSpPr>
            <a:spLocks noGrp="1"/>
          </p:cNvSpPr>
          <p:nvPr>
            <p:ph idx="1"/>
          </p:nvPr>
        </p:nvSpPr>
        <p:spPr>
          <a:xfrm>
            <a:off x="628650" y="1825625"/>
            <a:ext cx="5298621" cy="4351338"/>
          </a:xfrm>
        </p:spPr>
        <p:txBody>
          <a:bodyPr>
            <a:normAutofit/>
          </a:bodyPr>
          <a:lstStyle/>
          <a:p>
            <a:r>
              <a:rPr lang="en-US" altLang="zh-TW" dirty="0"/>
              <a:t>You have trained many neural networks.</a:t>
            </a:r>
          </a:p>
          <a:p>
            <a:r>
              <a:rPr lang="en-US" altLang="zh-TW" dirty="0"/>
              <a:t>We seek to deploy neural networks in the real world.</a:t>
            </a:r>
          </a:p>
          <a:p>
            <a:r>
              <a:rPr lang="en-US" altLang="zh-TW" dirty="0"/>
              <a:t>Are networks robust to the inputs that are built to fool them?</a:t>
            </a:r>
          </a:p>
          <a:p>
            <a:pPr lvl="1"/>
            <a:r>
              <a:rPr lang="en-US" altLang="zh-TW" sz="2800" dirty="0"/>
              <a:t>Useful for spam classification, malware detection, network intrusion detection, etc. </a:t>
            </a:r>
          </a:p>
        </p:txBody>
      </p:sp>
      <p:pic>
        <p:nvPicPr>
          <p:cNvPr id="1026" name="Picture 2" descr="Applied Text-Classification on Email Spam Filtering [Part 1] | LaptrinhX">
            <a:extLst>
              <a:ext uri="{FF2B5EF4-FFF2-40B4-BE49-F238E27FC236}">
                <a16:creationId xmlns:a16="http://schemas.microsoft.com/office/drawing/2014/main" id="{3C5E0D8F-47C3-4B31-8FE6-26CEBBC5D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657" y="2614334"/>
            <a:ext cx="3396343" cy="38785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ttacker, bully, criminal, hacker, kid, sid, skull icon - Download on  Iconfinder">
            <a:extLst>
              <a:ext uri="{FF2B5EF4-FFF2-40B4-BE49-F238E27FC236}">
                <a16:creationId xmlns:a16="http://schemas.microsoft.com/office/drawing/2014/main" id="{0C45D020-4140-45C2-BB52-8C6021D99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1022" y="1150006"/>
            <a:ext cx="1464328" cy="14643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單箭頭接點 4">
            <a:extLst>
              <a:ext uri="{FF2B5EF4-FFF2-40B4-BE49-F238E27FC236}">
                <a16:creationId xmlns:a16="http://schemas.microsoft.com/office/drawing/2014/main" id="{A9388652-F46E-404F-8E9A-F6993E5E5C45}"/>
              </a:ext>
            </a:extLst>
          </p:cNvPr>
          <p:cNvCxnSpPr>
            <a:cxnSpLocks/>
          </p:cNvCxnSpPr>
          <p:nvPr/>
        </p:nvCxnSpPr>
        <p:spPr>
          <a:xfrm flipH="1">
            <a:off x="7366956" y="2475569"/>
            <a:ext cx="337358" cy="43910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560717ED-CF38-4C2D-8FE4-1524836782B1}"/>
              </a:ext>
            </a:extLst>
          </p:cNvPr>
          <p:cNvSpPr txBox="1"/>
          <p:nvPr/>
        </p:nvSpPr>
        <p:spPr>
          <a:xfrm>
            <a:off x="5599240" y="2129453"/>
            <a:ext cx="1779814" cy="830997"/>
          </a:xfrm>
          <a:prstGeom prst="rect">
            <a:avLst/>
          </a:prstGeom>
          <a:noFill/>
        </p:spPr>
        <p:txBody>
          <a:bodyPr wrap="square" rtlCol="0">
            <a:spAutoFit/>
          </a:bodyPr>
          <a:lstStyle/>
          <a:p>
            <a:r>
              <a:rPr lang="en-US" altLang="zh-TW" sz="2400" dirty="0"/>
              <a:t>Aim to fool the network</a:t>
            </a:r>
            <a:endParaRPr lang="zh-TW" altLang="en-US" sz="2400" dirty="0"/>
          </a:p>
        </p:txBody>
      </p:sp>
    </p:spTree>
    <p:extLst>
      <p:ext uri="{BB962C8B-B14F-4D97-AF65-F5344CB8AC3E}">
        <p14:creationId xmlns:p14="http://schemas.microsoft.com/office/powerpoint/2010/main" val="29859178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337424-BFDB-4DE0-9E79-463B2244B595}"/>
              </a:ext>
            </a:extLst>
          </p:cNvPr>
          <p:cNvSpPr>
            <a:spLocks noGrp="1"/>
          </p:cNvSpPr>
          <p:nvPr>
            <p:ph type="title"/>
          </p:nvPr>
        </p:nvSpPr>
        <p:spPr/>
        <p:txBody>
          <a:bodyPr/>
          <a:lstStyle/>
          <a:p>
            <a:r>
              <a:rPr lang="en-US" altLang="zh-TW" dirty="0"/>
              <a:t>Black Box Attack</a:t>
            </a:r>
            <a:endParaRPr lang="zh-TW" altLang="en-US" dirty="0"/>
          </a:p>
        </p:txBody>
      </p:sp>
      <p:sp>
        <p:nvSpPr>
          <p:cNvPr id="8" name="矩形 7">
            <a:extLst>
              <a:ext uri="{FF2B5EF4-FFF2-40B4-BE49-F238E27FC236}">
                <a16:creationId xmlns:a16="http://schemas.microsoft.com/office/drawing/2014/main" id="{1313175B-655D-4977-82BF-AB78F7CD097E}"/>
              </a:ext>
            </a:extLst>
          </p:cNvPr>
          <p:cNvSpPr/>
          <p:nvPr/>
        </p:nvSpPr>
        <p:spPr>
          <a:xfrm>
            <a:off x="4846815" y="897025"/>
            <a:ext cx="3681905" cy="369332"/>
          </a:xfrm>
          <a:prstGeom prst="rect">
            <a:avLst/>
          </a:prstGeom>
        </p:spPr>
        <p:txBody>
          <a:bodyPr wrap="none">
            <a:spAutoFit/>
          </a:bodyPr>
          <a:lstStyle/>
          <a:p>
            <a:r>
              <a:rPr lang="zh-TW" altLang="en-US" dirty="0"/>
              <a:t>https://arxiv.org/pdf/1611.02770.pdf</a:t>
            </a:r>
          </a:p>
        </p:txBody>
      </p:sp>
      <p:sp>
        <p:nvSpPr>
          <p:cNvPr id="4" name="文字方塊 3">
            <a:extLst>
              <a:ext uri="{FF2B5EF4-FFF2-40B4-BE49-F238E27FC236}">
                <a16:creationId xmlns:a16="http://schemas.microsoft.com/office/drawing/2014/main" id="{CD7A4ED8-B072-4849-8A06-F75570A21461}"/>
              </a:ext>
            </a:extLst>
          </p:cNvPr>
          <p:cNvSpPr txBox="1"/>
          <p:nvPr/>
        </p:nvSpPr>
        <p:spPr>
          <a:xfrm>
            <a:off x="4167822" y="1608702"/>
            <a:ext cx="1681845" cy="461665"/>
          </a:xfrm>
          <a:prstGeom prst="rect">
            <a:avLst/>
          </a:prstGeom>
          <a:noFill/>
        </p:spPr>
        <p:txBody>
          <a:bodyPr wrap="square" rtlCol="0">
            <a:spAutoFit/>
          </a:bodyPr>
          <a:lstStyle/>
          <a:p>
            <a:pPr algn="ctr"/>
            <a:r>
              <a:rPr lang="en-US" altLang="zh-TW" sz="2400" dirty="0">
                <a:solidFill>
                  <a:srgbClr val="0000FF"/>
                </a:solidFill>
              </a:rPr>
              <a:t>Be Attacked</a:t>
            </a:r>
            <a:endParaRPr lang="zh-TW" altLang="en-US" sz="2400" dirty="0">
              <a:solidFill>
                <a:srgbClr val="0000FF"/>
              </a:solidFill>
            </a:endParaRPr>
          </a:p>
        </p:txBody>
      </p:sp>
      <p:sp>
        <p:nvSpPr>
          <p:cNvPr id="32" name="文字方塊 31">
            <a:extLst>
              <a:ext uri="{FF2B5EF4-FFF2-40B4-BE49-F238E27FC236}">
                <a16:creationId xmlns:a16="http://schemas.microsoft.com/office/drawing/2014/main" id="{E172EEA9-9520-429E-AAA9-94B33D30F606}"/>
              </a:ext>
            </a:extLst>
          </p:cNvPr>
          <p:cNvSpPr txBox="1"/>
          <p:nvPr/>
        </p:nvSpPr>
        <p:spPr>
          <a:xfrm>
            <a:off x="147175" y="2630837"/>
            <a:ext cx="1433329" cy="461665"/>
          </a:xfrm>
          <a:prstGeom prst="rect">
            <a:avLst/>
          </a:prstGeom>
          <a:noFill/>
        </p:spPr>
        <p:txBody>
          <a:bodyPr wrap="square" rtlCol="0">
            <a:spAutoFit/>
          </a:bodyPr>
          <a:lstStyle/>
          <a:p>
            <a:pPr algn="ctr"/>
            <a:r>
              <a:rPr lang="en-US" altLang="zh-TW" sz="2400" dirty="0">
                <a:solidFill>
                  <a:srgbClr val="0000FF"/>
                </a:solidFill>
              </a:rPr>
              <a:t>Proxy</a:t>
            </a:r>
            <a:endParaRPr lang="zh-TW" altLang="en-US" sz="2400" dirty="0">
              <a:solidFill>
                <a:srgbClr val="0000FF"/>
              </a:solidFill>
            </a:endParaRPr>
          </a:p>
        </p:txBody>
      </p:sp>
      <p:sp>
        <p:nvSpPr>
          <p:cNvPr id="5" name="文字方塊 4">
            <a:extLst>
              <a:ext uri="{FF2B5EF4-FFF2-40B4-BE49-F238E27FC236}">
                <a16:creationId xmlns:a16="http://schemas.microsoft.com/office/drawing/2014/main" id="{4E55F752-D7C4-4FED-87B6-1497D0B905A7}"/>
              </a:ext>
            </a:extLst>
          </p:cNvPr>
          <p:cNvSpPr txBox="1"/>
          <p:nvPr/>
        </p:nvSpPr>
        <p:spPr>
          <a:xfrm>
            <a:off x="1580504" y="3610252"/>
            <a:ext cx="6923315" cy="461665"/>
          </a:xfrm>
          <a:prstGeom prst="rect">
            <a:avLst/>
          </a:prstGeom>
          <a:noFill/>
        </p:spPr>
        <p:txBody>
          <a:bodyPr wrap="square" rtlCol="0">
            <a:spAutoFit/>
          </a:bodyPr>
          <a:lstStyle/>
          <a:p>
            <a:pPr algn="ctr"/>
            <a:r>
              <a:rPr lang="en-US" altLang="zh-TW" sz="2400" dirty="0"/>
              <a:t>(lower accuracy means the attack is more successful)</a:t>
            </a:r>
            <a:endParaRPr lang="zh-TW" altLang="en-US" sz="2400" dirty="0"/>
          </a:p>
        </p:txBody>
      </p:sp>
      <p:pic>
        <p:nvPicPr>
          <p:cNvPr id="7" name="圖片 6">
            <a:extLst>
              <a:ext uri="{FF2B5EF4-FFF2-40B4-BE49-F238E27FC236}">
                <a16:creationId xmlns:a16="http://schemas.microsoft.com/office/drawing/2014/main" id="{342DFDCB-173C-4D7D-86F9-39415ED2266F}"/>
              </a:ext>
            </a:extLst>
          </p:cNvPr>
          <p:cNvPicPr>
            <a:picLocks noChangeAspect="1"/>
          </p:cNvPicPr>
          <p:nvPr/>
        </p:nvPicPr>
        <p:blipFill>
          <a:blip r:embed="rId3"/>
          <a:stretch>
            <a:fillRect/>
          </a:stretch>
        </p:blipFill>
        <p:spPr>
          <a:xfrm>
            <a:off x="1366802" y="2038156"/>
            <a:ext cx="7161918" cy="1598838"/>
          </a:xfrm>
          <a:prstGeom prst="rect">
            <a:avLst/>
          </a:prstGeom>
        </p:spPr>
      </p:pic>
      <p:pic>
        <p:nvPicPr>
          <p:cNvPr id="10" name="圖片 9">
            <a:extLst>
              <a:ext uri="{FF2B5EF4-FFF2-40B4-BE49-F238E27FC236}">
                <a16:creationId xmlns:a16="http://schemas.microsoft.com/office/drawing/2014/main" id="{22F52F74-A5D3-4905-8D0B-A380D4CDB9CE}"/>
              </a:ext>
            </a:extLst>
          </p:cNvPr>
          <p:cNvPicPr>
            <a:picLocks noChangeAspect="1"/>
          </p:cNvPicPr>
          <p:nvPr/>
        </p:nvPicPr>
        <p:blipFill>
          <a:blip r:embed="rId4"/>
          <a:stretch>
            <a:fillRect/>
          </a:stretch>
        </p:blipFill>
        <p:spPr>
          <a:xfrm>
            <a:off x="1269707" y="4730899"/>
            <a:ext cx="7356108" cy="1667827"/>
          </a:xfrm>
          <a:prstGeom prst="rect">
            <a:avLst/>
          </a:prstGeom>
        </p:spPr>
      </p:pic>
      <p:sp>
        <p:nvSpPr>
          <p:cNvPr id="20" name="文字方塊 19">
            <a:extLst>
              <a:ext uri="{FF2B5EF4-FFF2-40B4-BE49-F238E27FC236}">
                <a16:creationId xmlns:a16="http://schemas.microsoft.com/office/drawing/2014/main" id="{8033DD87-B198-4284-BE82-1985EC893357}"/>
              </a:ext>
            </a:extLst>
          </p:cNvPr>
          <p:cNvSpPr txBox="1"/>
          <p:nvPr/>
        </p:nvSpPr>
        <p:spPr>
          <a:xfrm>
            <a:off x="1592035" y="4220920"/>
            <a:ext cx="6923315" cy="461665"/>
          </a:xfrm>
          <a:prstGeom prst="rect">
            <a:avLst/>
          </a:prstGeom>
          <a:noFill/>
        </p:spPr>
        <p:txBody>
          <a:bodyPr wrap="square" rtlCol="0">
            <a:spAutoFit/>
          </a:bodyPr>
          <a:lstStyle/>
          <a:p>
            <a:pPr algn="ctr"/>
            <a:r>
              <a:rPr lang="en-US" altLang="zh-TW" sz="2400" b="1" i="1" u="sng" dirty="0"/>
              <a:t>Ensemble Attack</a:t>
            </a:r>
            <a:endParaRPr lang="zh-TW" altLang="en-US" sz="2400" b="1" i="1" u="sng" dirty="0"/>
          </a:p>
        </p:txBody>
      </p:sp>
    </p:spTree>
    <p:extLst>
      <p:ext uri="{BB962C8B-B14F-4D97-AF65-F5344CB8AC3E}">
        <p14:creationId xmlns:p14="http://schemas.microsoft.com/office/powerpoint/2010/main" val="273939101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2" grpId="0"/>
      <p:bldP spid="5"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AEA4514-8704-421A-ADB5-3BD20F114F9E}"/>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altLang="zh-TW" sz="4200" kern="1200" dirty="0">
                <a:solidFill>
                  <a:srgbClr val="FFFFFF"/>
                </a:solidFill>
                <a:latin typeface="+mj-lt"/>
                <a:ea typeface="+mj-ea"/>
                <a:cs typeface="+mj-cs"/>
              </a:rPr>
              <a:t>Universal Adversarial Attack</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圖片 3">
            <a:extLst>
              <a:ext uri="{FF2B5EF4-FFF2-40B4-BE49-F238E27FC236}">
                <a16:creationId xmlns:a16="http://schemas.microsoft.com/office/drawing/2014/main" id="{6815CADC-1DE7-402B-92EC-35773F283093}"/>
              </a:ext>
            </a:extLst>
          </p:cNvPr>
          <p:cNvPicPr>
            <a:picLocks noGrp="1" noChangeAspect="1"/>
          </p:cNvPicPr>
          <p:nvPr>
            <p:ph idx="1"/>
          </p:nvPr>
        </p:nvPicPr>
        <p:blipFill>
          <a:blip r:embed="rId3"/>
          <a:stretch>
            <a:fillRect/>
          </a:stretch>
        </p:blipFill>
        <p:spPr>
          <a:xfrm>
            <a:off x="4174309" y="321177"/>
            <a:ext cx="4131259" cy="5880796"/>
          </a:xfrm>
          <a:prstGeom prst="rect">
            <a:avLst/>
          </a:prstGeom>
        </p:spPr>
      </p:pic>
      <p:sp>
        <p:nvSpPr>
          <p:cNvPr id="6" name="矩形 5">
            <a:extLst>
              <a:ext uri="{FF2B5EF4-FFF2-40B4-BE49-F238E27FC236}">
                <a16:creationId xmlns:a16="http://schemas.microsoft.com/office/drawing/2014/main" id="{009CBEF9-3C9F-46E7-BBA2-7AF65E9C98B7}"/>
              </a:ext>
            </a:extLst>
          </p:cNvPr>
          <p:cNvSpPr/>
          <p:nvPr/>
        </p:nvSpPr>
        <p:spPr>
          <a:xfrm>
            <a:off x="220926" y="4979563"/>
            <a:ext cx="3312702" cy="369332"/>
          </a:xfrm>
          <a:prstGeom prst="rect">
            <a:avLst/>
          </a:prstGeom>
        </p:spPr>
        <p:txBody>
          <a:bodyPr wrap="none">
            <a:spAutoFit/>
          </a:bodyPr>
          <a:lstStyle/>
          <a:p>
            <a:r>
              <a:rPr lang="en-US" altLang="zh-TW" dirty="0">
                <a:solidFill>
                  <a:schemeClr val="bg1"/>
                </a:solidFill>
              </a:rPr>
              <a:t>https://arxiv.org/abs/1610.08401</a:t>
            </a:r>
          </a:p>
        </p:txBody>
      </p:sp>
      <p:sp>
        <p:nvSpPr>
          <p:cNvPr id="8" name="文字方塊 7">
            <a:extLst>
              <a:ext uri="{FF2B5EF4-FFF2-40B4-BE49-F238E27FC236}">
                <a16:creationId xmlns:a16="http://schemas.microsoft.com/office/drawing/2014/main" id="{D7EF2D7A-1F01-48AC-961A-87B0CE2BA1EE}"/>
              </a:ext>
            </a:extLst>
          </p:cNvPr>
          <p:cNvSpPr txBox="1"/>
          <p:nvPr/>
        </p:nvSpPr>
        <p:spPr>
          <a:xfrm>
            <a:off x="3855335" y="6269896"/>
            <a:ext cx="5036002" cy="461665"/>
          </a:xfrm>
          <a:prstGeom prst="rect">
            <a:avLst/>
          </a:prstGeom>
          <a:noFill/>
        </p:spPr>
        <p:txBody>
          <a:bodyPr wrap="square" rtlCol="0">
            <a:spAutoFit/>
          </a:bodyPr>
          <a:lstStyle/>
          <a:p>
            <a:pPr algn="ctr"/>
            <a:r>
              <a:rPr lang="en-US" altLang="zh-TW" sz="2400" dirty="0"/>
              <a:t>Black Box Attack is also possible!</a:t>
            </a:r>
            <a:endParaRPr lang="zh-TW" altLang="en-US" sz="2400" dirty="0"/>
          </a:p>
        </p:txBody>
      </p:sp>
    </p:spTree>
    <p:extLst>
      <p:ext uri="{BB962C8B-B14F-4D97-AF65-F5344CB8AC3E}">
        <p14:creationId xmlns:p14="http://schemas.microsoft.com/office/powerpoint/2010/main" val="378665355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B548DB-EB38-49F6-BDDF-62F59EB4FB58}"/>
              </a:ext>
            </a:extLst>
          </p:cNvPr>
          <p:cNvSpPr>
            <a:spLocks noGrp="1"/>
          </p:cNvSpPr>
          <p:nvPr>
            <p:ph type="title"/>
          </p:nvPr>
        </p:nvSpPr>
        <p:spPr/>
        <p:txBody>
          <a:bodyPr/>
          <a:lstStyle/>
          <a:p>
            <a:r>
              <a:rPr lang="en-US" altLang="zh-TW" dirty="0"/>
              <a:t>One pixel attack </a:t>
            </a:r>
            <a:endParaRPr lang="zh-TW" altLang="en-US" dirty="0"/>
          </a:p>
        </p:txBody>
      </p:sp>
      <p:sp>
        <p:nvSpPr>
          <p:cNvPr id="3" name="內容版面配置區 2">
            <a:extLst>
              <a:ext uri="{FF2B5EF4-FFF2-40B4-BE49-F238E27FC236}">
                <a16:creationId xmlns:a16="http://schemas.microsoft.com/office/drawing/2014/main" id="{2278F07C-4A07-49DF-8F89-6FF14A695486}"/>
              </a:ext>
            </a:extLst>
          </p:cNvPr>
          <p:cNvSpPr>
            <a:spLocks noGrp="1"/>
          </p:cNvSpPr>
          <p:nvPr>
            <p:ph idx="1"/>
          </p:nvPr>
        </p:nvSpPr>
        <p:spPr/>
        <p:txBody>
          <a:bodyPr/>
          <a:lstStyle/>
          <a:p>
            <a:endParaRPr lang="zh-TW" altLang="en-US"/>
          </a:p>
        </p:txBody>
      </p:sp>
      <p:sp>
        <p:nvSpPr>
          <p:cNvPr id="5" name="文字方塊 4">
            <a:extLst>
              <a:ext uri="{FF2B5EF4-FFF2-40B4-BE49-F238E27FC236}">
                <a16:creationId xmlns:a16="http://schemas.microsoft.com/office/drawing/2014/main" id="{A8844B37-1485-46A6-929A-10182F82D407}"/>
              </a:ext>
            </a:extLst>
          </p:cNvPr>
          <p:cNvSpPr txBox="1"/>
          <p:nvPr/>
        </p:nvSpPr>
        <p:spPr>
          <a:xfrm>
            <a:off x="4954814" y="846989"/>
            <a:ext cx="3371850" cy="646331"/>
          </a:xfrm>
          <a:prstGeom prst="rect">
            <a:avLst/>
          </a:prstGeom>
          <a:noFill/>
        </p:spPr>
        <p:txBody>
          <a:bodyPr wrap="square">
            <a:spAutoFit/>
          </a:bodyPr>
          <a:lstStyle/>
          <a:p>
            <a:r>
              <a:rPr lang="en-US" altLang="zh-TW" dirty="0"/>
              <a:t>Source of image: </a:t>
            </a:r>
            <a:r>
              <a:rPr lang="zh-TW" altLang="en-US" dirty="0"/>
              <a:t>https://arxiv.org/abs/1710.08864</a:t>
            </a:r>
          </a:p>
        </p:txBody>
      </p:sp>
      <p:sp>
        <p:nvSpPr>
          <p:cNvPr id="7" name="文字方塊 6">
            <a:extLst>
              <a:ext uri="{FF2B5EF4-FFF2-40B4-BE49-F238E27FC236}">
                <a16:creationId xmlns:a16="http://schemas.microsoft.com/office/drawing/2014/main" id="{E7238E28-D0DD-45AF-9B6E-0885A7F2FD25}"/>
              </a:ext>
            </a:extLst>
          </p:cNvPr>
          <p:cNvSpPr txBox="1"/>
          <p:nvPr/>
        </p:nvSpPr>
        <p:spPr>
          <a:xfrm>
            <a:off x="541721" y="6144954"/>
            <a:ext cx="3714750" cy="379929"/>
          </a:xfrm>
          <a:prstGeom prst="rect">
            <a:avLst/>
          </a:prstGeom>
          <a:noFill/>
        </p:spPr>
        <p:txBody>
          <a:bodyPr wrap="square">
            <a:spAutoFit/>
          </a:bodyPr>
          <a:lstStyle/>
          <a:p>
            <a:r>
              <a:rPr lang="en-US" altLang="zh-TW" dirty="0"/>
              <a:t>Video: </a:t>
            </a:r>
            <a:r>
              <a:rPr lang="zh-TW" altLang="en-US" dirty="0"/>
              <a:t>https://youtu.be/tfpKIZIWidA</a:t>
            </a:r>
          </a:p>
        </p:txBody>
      </p:sp>
      <p:pic>
        <p:nvPicPr>
          <p:cNvPr id="9" name="圖片 8">
            <a:extLst>
              <a:ext uri="{FF2B5EF4-FFF2-40B4-BE49-F238E27FC236}">
                <a16:creationId xmlns:a16="http://schemas.microsoft.com/office/drawing/2014/main" id="{A77092FD-A207-4307-856A-645892BD18D2}"/>
              </a:ext>
            </a:extLst>
          </p:cNvPr>
          <p:cNvPicPr>
            <a:picLocks noChangeAspect="1"/>
          </p:cNvPicPr>
          <p:nvPr/>
        </p:nvPicPr>
        <p:blipFill>
          <a:blip r:embed="rId2"/>
          <a:stretch>
            <a:fillRect/>
          </a:stretch>
        </p:blipFill>
        <p:spPr>
          <a:xfrm>
            <a:off x="4408871" y="1493320"/>
            <a:ext cx="4258879" cy="4999554"/>
          </a:xfrm>
          <a:prstGeom prst="rect">
            <a:avLst/>
          </a:prstGeom>
        </p:spPr>
      </p:pic>
      <p:pic>
        <p:nvPicPr>
          <p:cNvPr id="8194" name="Picture 2" descr="Thrustmaster T.Flight Stick X - Joystick | Alzashop.com">
            <a:extLst>
              <a:ext uri="{FF2B5EF4-FFF2-40B4-BE49-F238E27FC236}">
                <a16:creationId xmlns:a16="http://schemas.microsoft.com/office/drawing/2014/main" id="{A640BDA9-32A3-4156-A556-7AF73D79D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981" y="3429000"/>
            <a:ext cx="1902506" cy="1902506"/>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B15D86AB-132B-4F67-B89C-92ED0EBE29AF}"/>
              </a:ext>
            </a:extLst>
          </p:cNvPr>
          <p:cNvSpPr txBox="1"/>
          <p:nvPr/>
        </p:nvSpPr>
        <p:spPr>
          <a:xfrm>
            <a:off x="1818524" y="5368898"/>
            <a:ext cx="1161143" cy="369332"/>
          </a:xfrm>
          <a:prstGeom prst="rect">
            <a:avLst/>
          </a:prstGeom>
          <a:noFill/>
        </p:spPr>
        <p:txBody>
          <a:bodyPr wrap="square" rtlCol="0">
            <a:spAutoFit/>
          </a:bodyPr>
          <a:lstStyle/>
          <a:p>
            <a:r>
              <a:rPr lang="en-US" altLang="zh-TW" dirty="0"/>
              <a:t>joystick</a:t>
            </a:r>
            <a:endParaRPr lang="zh-TW" altLang="en-US" dirty="0"/>
          </a:p>
        </p:txBody>
      </p:sp>
    </p:spTree>
    <p:extLst>
      <p:ext uri="{BB962C8B-B14F-4D97-AF65-F5344CB8AC3E}">
        <p14:creationId xmlns:p14="http://schemas.microsoft.com/office/powerpoint/2010/main" val="41363344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A8DFF8-2D48-4648-A310-4A169C4EFF4E}"/>
              </a:ext>
            </a:extLst>
          </p:cNvPr>
          <p:cNvPicPr>
            <a:picLocks noChangeAspect="1"/>
          </p:cNvPicPr>
          <p:nvPr/>
        </p:nvPicPr>
        <p:blipFill>
          <a:blip r:embed="rId7"/>
          <a:stretch>
            <a:fillRect/>
          </a:stretch>
        </p:blipFill>
        <p:spPr>
          <a:xfrm>
            <a:off x="370114" y="4511707"/>
            <a:ext cx="8773886" cy="1992138"/>
          </a:xfrm>
          <a:prstGeom prst="rect">
            <a:avLst/>
          </a:prstGeom>
        </p:spPr>
      </p:pic>
      <p:sp>
        <p:nvSpPr>
          <p:cNvPr id="2" name="標題 1">
            <a:extLst>
              <a:ext uri="{FF2B5EF4-FFF2-40B4-BE49-F238E27FC236}">
                <a16:creationId xmlns:a16="http://schemas.microsoft.com/office/drawing/2014/main" id="{2CF1B17D-D97A-417C-B86A-30CFCE6DC97E}"/>
              </a:ext>
            </a:extLst>
          </p:cNvPr>
          <p:cNvSpPr>
            <a:spLocks noGrp="1"/>
          </p:cNvSpPr>
          <p:nvPr>
            <p:ph type="title"/>
          </p:nvPr>
        </p:nvSpPr>
        <p:spPr/>
        <p:txBody>
          <a:bodyPr/>
          <a:lstStyle/>
          <a:p>
            <a:r>
              <a:rPr lang="en-US" altLang="zh-TW" dirty="0">
                <a:ea typeface="微軟正黑體" panose="020B0604030504040204" pitchFamily="34" charset="-120"/>
              </a:rPr>
              <a:t>Beyond Images </a:t>
            </a:r>
            <a:endParaRPr lang="zh-TW" altLang="en-US" dirty="0">
              <a:ea typeface="微軟正黑體" panose="020B0604030504040204" pitchFamily="34" charset="-120"/>
            </a:endParaRPr>
          </a:p>
        </p:txBody>
      </p:sp>
      <p:sp>
        <p:nvSpPr>
          <p:cNvPr id="3" name="內容版面配置區 2">
            <a:extLst>
              <a:ext uri="{FF2B5EF4-FFF2-40B4-BE49-F238E27FC236}">
                <a16:creationId xmlns:a16="http://schemas.microsoft.com/office/drawing/2014/main" id="{072286F3-715F-4312-921F-B2527777E414}"/>
              </a:ext>
            </a:extLst>
          </p:cNvPr>
          <p:cNvSpPr>
            <a:spLocks noGrp="1"/>
          </p:cNvSpPr>
          <p:nvPr>
            <p:ph idx="1"/>
          </p:nvPr>
        </p:nvSpPr>
        <p:spPr/>
        <p:txBody>
          <a:bodyPr/>
          <a:lstStyle/>
          <a:p>
            <a:r>
              <a:rPr lang="en-US" altLang="zh-TW" dirty="0">
                <a:ea typeface="微軟正黑體" panose="020B0604030504040204" pitchFamily="34" charset="-120"/>
              </a:rPr>
              <a:t>Speech processing</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ea typeface="微軟正黑體" panose="020B0604030504040204" pitchFamily="34" charset="-120"/>
            </a:endParaRPr>
          </a:p>
          <a:p>
            <a:r>
              <a:rPr lang="en-US" altLang="zh-TW" dirty="0">
                <a:ea typeface="微軟正黑體" panose="020B0604030504040204" pitchFamily="34" charset="-120"/>
              </a:rPr>
              <a:t>Natural language processing </a:t>
            </a:r>
            <a:endParaRPr lang="zh-TW" altLang="en-US" dirty="0">
              <a:ea typeface="微軟正黑體" panose="020B0604030504040204" pitchFamily="34" charset="-120"/>
            </a:endParaRPr>
          </a:p>
        </p:txBody>
      </p:sp>
      <p:sp>
        <p:nvSpPr>
          <p:cNvPr id="7" name="矩形 6">
            <a:extLst>
              <a:ext uri="{FF2B5EF4-FFF2-40B4-BE49-F238E27FC236}">
                <a16:creationId xmlns:a16="http://schemas.microsoft.com/office/drawing/2014/main" id="{DEF3A547-8351-4B44-870D-77F202A2F0A1}"/>
              </a:ext>
            </a:extLst>
          </p:cNvPr>
          <p:cNvSpPr/>
          <p:nvPr/>
        </p:nvSpPr>
        <p:spPr>
          <a:xfrm>
            <a:off x="927652" y="5217572"/>
            <a:ext cx="3644348" cy="26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6DBCCF7D-349C-4FC8-8E28-B09D1CE6EAFD}"/>
              </a:ext>
            </a:extLst>
          </p:cNvPr>
          <p:cNvSpPr/>
          <p:nvPr/>
        </p:nvSpPr>
        <p:spPr>
          <a:xfrm>
            <a:off x="1636643" y="6259318"/>
            <a:ext cx="3644348" cy="26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2BB4633-E785-4460-8DCF-4FF3E53D7DEF}"/>
              </a:ext>
            </a:extLst>
          </p:cNvPr>
          <p:cNvSpPr/>
          <p:nvPr/>
        </p:nvSpPr>
        <p:spPr>
          <a:xfrm>
            <a:off x="6951712" y="4781701"/>
            <a:ext cx="2020010" cy="263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71C7C921-43EF-4B2C-BD99-BE416251487A}"/>
              </a:ext>
            </a:extLst>
          </p:cNvPr>
          <p:cNvSpPr/>
          <p:nvPr/>
        </p:nvSpPr>
        <p:spPr>
          <a:xfrm>
            <a:off x="6951712" y="5795492"/>
            <a:ext cx="2020010" cy="263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2DA8ABC8-7D7A-4416-BBF5-480AECA6018A}"/>
              </a:ext>
            </a:extLst>
          </p:cNvPr>
          <p:cNvSpPr/>
          <p:nvPr/>
        </p:nvSpPr>
        <p:spPr>
          <a:xfrm>
            <a:off x="7641713" y="4522552"/>
            <a:ext cx="1132173" cy="259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55F058B7-E07C-4A33-9023-B4637033C85E}"/>
              </a:ext>
            </a:extLst>
          </p:cNvPr>
          <p:cNvSpPr/>
          <p:nvPr/>
        </p:nvSpPr>
        <p:spPr>
          <a:xfrm>
            <a:off x="8459591" y="5531899"/>
            <a:ext cx="566087" cy="29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3" name="3_1">
            <a:hlinkClick r:id="" action="ppaction://media"/>
            <a:extLst>
              <a:ext uri="{FF2B5EF4-FFF2-40B4-BE49-F238E27FC236}">
                <a16:creationId xmlns:a16="http://schemas.microsoft.com/office/drawing/2014/main" id="{9B3D4F71-64AB-4C38-B412-30C3014FB5D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157764" y="3025410"/>
            <a:ext cx="609600" cy="609600"/>
          </a:xfrm>
          <a:prstGeom prst="rect">
            <a:avLst/>
          </a:prstGeom>
        </p:spPr>
      </p:pic>
      <p:pic>
        <p:nvPicPr>
          <p:cNvPr id="14" name="3_0">
            <a:hlinkClick r:id="" action="ppaction://media"/>
            <a:extLst>
              <a:ext uri="{FF2B5EF4-FFF2-40B4-BE49-F238E27FC236}">
                <a16:creationId xmlns:a16="http://schemas.microsoft.com/office/drawing/2014/main" id="{6E6D7C5B-FAF8-495C-9658-7DB97EA77FC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670321" y="3006898"/>
            <a:ext cx="609600" cy="609600"/>
          </a:xfrm>
          <a:prstGeom prst="rect">
            <a:avLst/>
          </a:prstGeom>
        </p:spPr>
      </p:pic>
      <p:pic>
        <p:nvPicPr>
          <p:cNvPr id="6" name="圖片 5">
            <a:extLst>
              <a:ext uri="{FF2B5EF4-FFF2-40B4-BE49-F238E27FC236}">
                <a16:creationId xmlns:a16="http://schemas.microsoft.com/office/drawing/2014/main" id="{0C47E4EA-7523-4E62-8F25-7FEA4B1D60A1}"/>
              </a:ext>
            </a:extLst>
          </p:cNvPr>
          <p:cNvPicPr>
            <a:picLocks noChangeAspect="1"/>
          </p:cNvPicPr>
          <p:nvPr/>
        </p:nvPicPr>
        <p:blipFill>
          <a:blip r:embed="rId9"/>
          <a:stretch>
            <a:fillRect/>
          </a:stretch>
        </p:blipFill>
        <p:spPr>
          <a:xfrm flipH="1">
            <a:off x="5091303" y="2361051"/>
            <a:ext cx="813647" cy="1381444"/>
          </a:xfrm>
          <a:prstGeom prst="rect">
            <a:avLst/>
          </a:prstGeom>
        </p:spPr>
      </p:pic>
      <p:pic>
        <p:nvPicPr>
          <p:cNvPr id="17" name="圖片 16">
            <a:extLst>
              <a:ext uri="{FF2B5EF4-FFF2-40B4-BE49-F238E27FC236}">
                <a16:creationId xmlns:a16="http://schemas.microsoft.com/office/drawing/2014/main" id="{8013DC29-4C35-4B7C-81B2-3805C42CAEC6}"/>
              </a:ext>
            </a:extLst>
          </p:cNvPr>
          <p:cNvPicPr>
            <a:picLocks noChangeAspect="1"/>
          </p:cNvPicPr>
          <p:nvPr/>
        </p:nvPicPr>
        <p:blipFill>
          <a:blip r:embed="rId9"/>
          <a:stretch>
            <a:fillRect/>
          </a:stretch>
        </p:blipFill>
        <p:spPr>
          <a:xfrm flipH="1">
            <a:off x="7889452" y="2322709"/>
            <a:ext cx="813647" cy="1381444"/>
          </a:xfrm>
          <a:prstGeom prst="rect">
            <a:avLst/>
          </a:prstGeom>
        </p:spPr>
      </p:pic>
      <p:sp>
        <p:nvSpPr>
          <p:cNvPr id="19" name="語音泡泡: 圓角矩形 18">
            <a:extLst>
              <a:ext uri="{FF2B5EF4-FFF2-40B4-BE49-F238E27FC236}">
                <a16:creationId xmlns:a16="http://schemas.microsoft.com/office/drawing/2014/main" id="{32BC7CA1-1904-4562-B986-97D73FDC2ADB}"/>
              </a:ext>
            </a:extLst>
          </p:cNvPr>
          <p:cNvSpPr/>
          <p:nvPr/>
        </p:nvSpPr>
        <p:spPr>
          <a:xfrm>
            <a:off x="3554908" y="2343238"/>
            <a:ext cx="1684683" cy="519111"/>
          </a:xfrm>
          <a:prstGeom prst="wedgeRoundRectCallout">
            <a:avLst>
              <a:gd name="adj1" fmla="val 54929"/>
              <a:gd name="adj2" fmla="val 8341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Synthesized!</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0" name="文字方塊 19">
            <a:extLst>
              <a:ext uri="{FF2B5EF4-FFF2-40B4-BE49-F238E27FC236}">
                <a16:creationId xmlns:a16="http://schemas.microsoft.com/office/drawing/2014/main" id="{C516AE6A-5A81-4F84-94AF-BF98B7078839}"/>
              </a:ext>
            </a:extLst>
          </p:cNvPr>
          <p:cNvSpPr txBox="1"/>
          <p:nvPr/>
        </p:nvSpPr>
        <p:spPr>
          <a:xfrm>
            <a:off x="4930517" y="1617930"/>
            <a:ext cx="3433893"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感謝吳海濱同學提供實驗結果</a:t>
            </a:r>
          </a:p>
        </p:txBody>
      </p:sp>
      <p:sp>
        <p:nvSpPr>
          <p:cNvPr id="22" name="語音泡泡: 圓角矩形 21">
            <a:extLst>
              <a:ext uri="{FF2B5EF4-FFF2-40B4-BE49-F238E27FC236}">
                <a16:creationId xmlns:a16="http://schemas.microsoft.com/office/drawing/2014/main" id="{0AE8554A-462A-4B15-9904-1CB2E5E2BF6E}"/>
              </a:ext>
            </a:extLst>
          </p:cNvPr>
          <p:cNvSpPr/>
          <p:nvPr/>
        </p:nvSpPr>
        <p:spPr>
          <a:xfrm>
            <a:off x="6261064" y="2352790"/>
            <a:ext cx="1684683" cy="519111"/>
          </a:xfrm>
          <a:prstGeom prst="wedgeRoundRectCallout">
            <a:avLst>
              <a:gd name="adj1" fmla="val 54929"/>
              <a:gd name="adj2" fmla="val 8341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Real!</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392403AA-16B9-42AC-9377-E8725E2C00CD}"/>
              </a:ext>
            </a:extLst>
          </p:cNvPr>
          <p:cNvSpPr txBox="1"/>
          <p:nvPr/>
        </p:nvSpPr>
        <p:spPr>
          <a:xfrm>
            <a:off x="5498126" y="3978222"/>
            <a:ext cx="4637314" cy="369332"/>
          </a:xfrm>
          <a:prstGeom prst="rect">
            <a:avLst/>
          </a:prstGeom>
          <a:noFill/>
        </p:spPr>
        <p:txBody>
          <a:bodyPr wrap="square">
            <a:spAutoFit/>
          </a:bodyPr>
          <a:lstStyle/>
          <a:p>
            <a:r>
              <a:rPr lang="zh-TW" altLang="en-US" dirty="0"/>
              <a:t>https://arxiv.org/abs/1908.07125</a:t>
            </a:r>
          </a:p>
        </p:txBody>
      </p:sp>
      <p:sp>
        <p:nvSpPr>
          <p:cNvPr id="16" name="文字方塊 15">
            <a:extLst>
              <a:ext uri="{FF2B5EF4-FFF2-40B4-BE49-F238E27FC236}">
                <a16:creationId xmlns:a16="http://schemas.microsoft.com/office/drawing/2014/main" id="{61521C44-EF9D-4E1D-9D7E-108FFAE78E72}"/>
              </a:ext>
            </a:extLst>
          </p:cNvPr>
          <p:cNvSpPr txBox="1"/>
          <p:nvPr/>
        </p:nvSpPr>
        <p:spPr>
          <a:xfrm>
            <a:off x="774700" y="2602793"/>
            <a:ext cx="2592459" cy="830997"/>
          </a:xfrm>
          <a:prstGeom prst="rect">
            <a:avLst/>
          </a:prstGeom>
          <a:noFill/>
        </p:spPr>
        <p:txBody>
          <a:bodyPr wrap="square" rtlCol="0">
            <a:spAutoFit/>
          </a:bodyPr>
          <a:lstStyle/>
          <a:p>
            <a:r>
              <a:rPr lang="en-US" altLang="zh-TW" sz="2400" dirty="0"/>
              <a:t>Detect synthesized speech</a:t>
            </a:r>
            <a:endParaRPr lang="zh-TW" altLang="en-US" sz="2400" dirty="0"/>
          </a:p>
        </p:txBody>
      </p:sp>
    </p:spTree>
    <p:extLst>
      <p:ext uri="{BB962C8B-B14F-4D97-AF65-F5344CB8AC3E}">
        <p14:creationId xmlns:p14="http://schemas.microsoft.com/office/powerpoint/2010/main" val="40662565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4866" fill="hold"/>
                                        <p:tgtEl>
                                          <p:spTgt spid="13"/>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4866" fill="hold"/>
                                        <p:tgtEl>
                                          <p:spTgt spid="14"/>
                                        </p:tgtEl>
                                      </p:cBhvr>
                                    </p:cmd>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9" fill="hold" display="0">
                  <p:stCondLst>
                    <p:cond delay="indefinite"/>
                  </p:stCondLst>
                  <p:endCondLst>
                    <p:cond evt="onStopAudio" delay="0">
                      <p:tgtEl>
                        <p:sldTgt/>
                      </p:tgtEl>
                    </p:cond>
                  </p:endCondLst>
                </p:cTn>
                <p:tgtEl>
                  <p:spTgt spid="13"/>
                </p:tgtEl>
              </p:cMediaNode>
            </p:audio>
            <p:audio>
              <p:cMediaNode vol="80000">
                <p:cTn id="50" fill="hold" display="0">
                  <p:stCondLst>
                    <p:cond delay="indefinite"/>
                  </p:stCondLst>
                  <p:endCondLst>
                    <p:cond evt="onStopAudio" delay="0">
                      <p:tgtEl>
                        <p:sldTgt/>
                      </p:tgtEl>
                    </p:cond>
                  </p:endCondLst>
                </p:cTn>
                <p:tgtEl>
                  <p:spTgt spid="14"/>
                </p:tgtEl>
              </p:cMediaNode>
            </p:audio>
          </p:childTnLst>
        </p:cTn>
      </p:par>
    </p:tnLst>
    <p:bldLst>
      <p:bldP spid="7" grpId="0" animBg="1"/>
      <p:bldP spid="8" grpId="0" animBg="1"/>
      <p:bldP spid="9" grpId="0" animBg="1"/>
      <p:bldP spid="10" grpId="0" animBg="1"/>
      <p:bldP spid="11" grpId="0" animBg="1"/>
      <p:bldP spid="12" grpId="0" animBg="1"/>
      <p:bldP spid="19" grpId="0" animBg="1"/>
      <p:bldP spid="22"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C96F17-3D7C-4791-9A56-1DC74E2CA598}"/>
              </a:ext>
            </a:extLst>
          </p:cNvPr>
          <p:cNvSpPr>
            <a:spLocks noGrp="1"/>
          </p:cNvSpPr>
          <p:nvPr>
            <p:ph type="title"/>
          </p:nvPr>
        </p:nvSpPr>
        <p:spPr/>
        <p:txBody>
          <a:bodyPr/>
          <a:lstStyle/>
          <a:p>
            <a:r>
              <a:rPr lang="en-US" altLang="zh-TW" dirty="0"/>
              <a:t>Attack in the Physical World</a:t>
            </a:r>
            <a:endParaRPr lang="zh-TW" altLang="en-US" dirty="0"/>
          </a:p>
        </p:txBody>
      </p:sp>
      <p:pic>
        <p:nvPicPr>
          <p:cNvPr id="4" name="Adversarial Examples In The Physical World - Demo">
            <a:hlinkClick r:id="" action="ppaction://media"/>
            <a:extLst>
              <a:ext uri="{FF2B5EF4-FFF2-40B4-BE49-F238E27FC236}">
                <a16:creationId xmlns:a16="http://schemas.microsoft.com/office/drawing/2014/main" id="{743EE750-5384-44EC-9065-B2E1DE35F8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25625"/>
            <a:ext cx="7735887" cy="4351338"/>
          </a:xfrm>
        </p:spPr>
      </p:pic>
      <p:sp>
        <p:nvSpPr>
          <p:cNvPr id="5" name="矩形 4">
            <a:extLst>
              <a:ext uri="{FF2B5EF4-FFF2-40B4-BE49-F238E27FC236}">
                <a16:creationId xmlns:a16="http://schemas.microsoft.com/office/drawing/2014/main" id="{B5B2C7B1-FF09-4F4D-8BBC-436EBA13F3E7}"/>
              </a:ext>
            </a:extLst>
          </p:cNvPr>
          <p:cNvSpPr/>
          <p:nvPr/>
        </p:nvSpPr>
        <p:spPr>
          <a:xfrm>
            <a:off x="1050620" y="6308208"/>
            <a:ext cx="7041172" cy="369332"/>
          </a:xfrm>
          <a:prstGeom prst="rect">
            <a:avLst/>
          </a:prstGeom>
        </p:spPr>
        <p:txBody>
          <a:bodyPr wrap="square">
            <a:spAutoFit/>
          </a:bodyPr>
          <a:lstStyle/>
          <a:p>
            <a:pPr algn="ctr"/>
            <a:r>
              <a:rPr lang="en-US" altLang="zh-TW" dirty="0">
                <a:hlinkClick r:id="rId6"/>
              </a:rPr>
              <a:t>https://www.youtube.com/watch?v=zQ_uMenoBCk&amp;feature=youtu.be</a:t>
            </a:r>
            <a:endParaRPr lang="zh-TW" altLang="en-US" dirty="0"/>
          </a:p>
        </p:txBody>
      </p:sp>
      <p:sp>
        <p:nvSpPr>
          <p:cNvPr id="6" name="矩形 5">
            <a:extLst>
              <a:ext uri="{FF2B5EF4-FFF2-40B4-BE49-F238E27FC236}">
                <a16:creationId xmlns:a16="http://schemas.microsoft.com/office/drawing/2014/main" id="{DD6C8319-69F5-48B7-B778-0B98B035477D}"/>
              </a:ext>
            </a:extLst>
          </p:cNvPr>
          <p:cNvSpPr/>
          <p:nvPr/>
        </p:nvSpPr>
        <p:spPr>
          <a:xfrm>
            <a:off x="6148572" y="1360269"/>
            <a:ext cx="3135128" cy="461665"/>
          </a:xfrm>
          <a:prstGeom prst="rect">
            <a:avLst/>
          </a:prstGeom>
        </p:spPr>
        <p:txBody>
          <a:bodyPr wrap="square">
            <a:spAutoFit/>
          </a:bodyPr>
          <a:lstStyle/>
          <a:p>
            <a:pPr algn="ctr"/>
            <a:r>
              <a:rPr lang="en-US" altLang="zh-TW" sz="2400" dirty="0"/>
              <a:t>Black Box Attack</a:t>
            </a:r>
            <a:endParaRPr lang="zh-TW" altLang="en-US" sz="2400" dirty="0"/>
          </a:p>
        </p:txBody>
      </p:sp>
    </p:spTree>
    <p:extLst>
      <p:ext uri="{BB962C8B-B14F-4D97-AF65-F5344CB8AC3E}">
        <p14:creationId xmlns:p14="http://schemas.microsoft.com/office/powerpoint/2010/main" val="77892394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19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51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EEB3A7-8916-45C7-8CAB-D5107C4B2699}"/>
              </a:ext>
            </a:extLst>
          </p:cNvPr>
          <p:cNvSpPr>
            <a:spLocks noGrp="1"/>
          </p:cNvSpPr>
          <p:nvPr>
            <p:ph type="title"/>
          </p:nvPr>
        </p:nvSpPr>
        <p:spPr/>
        <p:txBody>
          <a:bodyPr/>
          <a:lstStyle/>
          <a:p>
            <a:r>
              <a:rPr lang="en-US" altLang="zh-TW" dirty="0"/>
              <a:t>Attack in the Physical World</a:t>
            </a:r>
            <a:endParaRPr lang="zh-TW" altLang="en-US" dirty="0"/>
          </a:p>
        </p:txBody>
      </p:sp>
      <p:sp>
        <p:nvSpPr>
          <p:cNvPr id="4" name="矩形 3">
            <a:extLst>
              <a:ext uri="{FF2B5EF4-FFF2-40B4-BE49-F238E27FC236}">
                <a16:creationId xmlns:a16="http://schemas.microsoft.com/office/drawing/2014/main" id="{EEF3DD9C-E204-40BD-A333-305C467A6F5A}"/>
              </a:ext>
            </a:extLst>
          </p:cNvPr>
          <p:cNvSpPr/>
          <p:nvPr/>
        </p:nvSpPr>
        <p:spPr>
          <a:xfrm>
            <a:off x="2739235" y="149676"/>
            <a:ext cx="6482443" cy="369332"/>
          </a:xfrm>
          <a:prstGeom prst="rect">
            <a:avLst/>
          </a:prstGeom>
        </p:spPr>
        <p:txBody>
          <a:bodyPr wrap="square">
            <a:spAutoFit/>
          </a:bodyPr>
          <a:lstStyle/>
          <a:p>
            <a:r>
              <a:rPr lang="en-US" altLang="zh-TW" dirty="0"/>
              <a:t>https://www.cs.cmu.edu/~sbhagava/papers/face-rec-ccs16.pdf</a:t>
            </a:r>
            <a:endParaRPr lang="zh-TW" altLang="en-US" dirty="0"/>
          </a:p>
        </p:txBody>
      </p:sp>
      <p:pic>
        <p:nvPicPr>
          <p:cNvPr id="7" name="圖片 6">
            <a:extLst>
              <a:ext uri="{FF2B5EF4-FFF2-40B4-BE49-F238E27FC236}">
                <a16:creationId xmlns:a16="http://schemas.microsoft.com/office/drawing/2014/main" id="{20E27CA0-09F8-4249-91F1-F54538255DB4}"/>
              </a:ext>
            </a:extLst>
          </p:cNvPr>
          <p:cNvPicPr>
            <a:picLocks noChangeAspect="1"/>
          </p:cNvPicPr>
          <p:nvPr/>
        </p:nvPicPr>
        <p:blipFill>
          <a:blip r:embed="rId2"/>
          <a:stretch>
            <a:fillRect/>
          </a:stretch>
        </p:blipFill>
        <p:spPr>
          <a:xfrm>
            <a:off x="372983" y="1911297"/>
            <a:ext cx="3599754" cy="1787407"/>
          </a:xfrm>
          <a:prstGeom prst="rect">
            <a:avLst/>
          </a:prstGeom>
        </p:spPr>
      </p:pic>
      <p:sp>
        <p:nvSpPr>
          <p:cNvPr id="10" name="矩形 9">
            <a:extLst>
              <a:ext uri="{FF2B5EF4-FFF2-40B4-BE49-F238E27FC236}">
                <a16:creationId xmlns:a16="http://schemas.microsoft.com/office/drawing/2014/main" id="{EC810DEE-7EC5-429C-95EA-171415F0A194}"/>
              </a:ext>
            </a:extLst>
          </p:cNvPr>
          <p:cNvSpPr/>
          <p:nvPr/>
        </p:nvSpPr>
        <p:spPr>
          <a:xfrm>
            <a:off x="372984" y="4111593"/>
            <a:ext cx="8848694" cy="830997"/>
          </a:xfrm>
          <a:prstGeom prst="rect">
            <a:avLst/>
          </a:prstGeom>
        </p:spPr>
        <p:txBody>
          <a:bodyPr wrap="square">
            <a:spAutoFit/>
          </a:bodyPr>
          <a:lstStyle/>
          <a:p>
            <a:pPr marL="342900" indent="-342900">
              <a:buFont typeface="Arial" panose="020B0604020202020204" pitchFamily="34" charset="0"/>
              <a:buChar char="•"/>
            </a:pPr>
            <a:r>
              <a:rPr lang="en-US" altLang="zh-TW" sz="2400" dirty="0"/>
              <a:t>An attacker would need to find perturbations that generalize beyond a single image.</a:t>
            </a:r>
            <a:endParaRPr lang="zh-TW" altLang="en-US" sz="2400" dirty="0"/>
          </a:p>
        </p:txBody>
      </p:sp>
      <p:sp>
        <p:nvSpPr>
          <p:cNvPr id="11" name="矩形 10">
            <a:extLst>
              <a:ext uri="{FF2B5EF4-FFF2-40B4-BE49-F238E27FC236}">
                <a16:creationId xmlns:a16="http://schemas.microsoft.com/office/drawing/2014/main" id="{1F8D7996-80E0-4D7B-AB17-8106FA34B965}"/>
              </a:ext>
            </a:extLst>
          </p:cNvPr>
          <p:cNvSpPr/>
          <p:nvPr/>
        </p:nvSpPr>
        <p:spPr>
          <a:xfrm>
            <a:off x="372983" y="4942590"/>
            <a:ext cx="8701738" cy="830997"/>
          </a:xfrm>
          <a:prstGeom prst="rect">
            <a:avLst/>
          </a:prstGeom>
        </p:spPr>
        <p:txBody>
          <a:bodyPr wrap="square">
            <a:spAutoFit/>
          </a:bodyPr>
          <a:lstStyle/>
          <a:p>
            <a:pPr marL="342900" indent="-342900">
              <a:buFont typeface="Arial" panose="020B0604020202020204" pitchFamily="34" charset="0"/>
              <a:buChar char="•"/>
            </a:pPr>
            <a:r>
              <a:rPr lang="en-US" altLang="zh-TW" sz="2400" dirty="0"/>
              <a:t>Extreme differences between adjacent pixels in the perturbation are unlikely to be accurately captured by cameras. </a:t>
            </a:r>
            <a:endParaRPr lang="zh-TW" altLang="en-US" sz="2400" dirty="0"/>
          </a:p>
        </p:txBody>
      </p:sp>
      <p:sp>
        <p:nvSpPr>
          <p:cNvPr id="12" name="矩形 11">
            <a:extLst>
              <a:ext uri="{FF2B5EF4-FFF2-40B4-BE49-F238E27FC236}">
                <a16:creationId xmlns:a16="http://schemas.microsoft.com/office/drawing/2014/main" id="{E775BE35-3B3F-4C67-AF05-D9C851F422BD}"/>
              </a:ext>
            </a:extLst>
          </p:cNvPr>
          <p:cNvSpPr/>
          <p:nvPr/>
        </p:nvSpPr>
        <p:spPr>
          <a:xfrm>
            <a:off x="372983" y="5835155"/>
            <a:ext cx="7777860" cy="830997"/>
          </a:xfrm>
          <a:prstGeom prst="rect">
            <a:avLst/>
          </a:prstGeom>
        </p:spPr>
        <p:txBody>
          <a:bodyPr wrap="square">
            <a:spAutoFit/>
          </a:bodyPr>
          <a:lstStyle/>
          <a:p>
            <a:pPr marL="342900" indent="-342900">
              <a:buFont typeface="Arial" panose="020B0604020202020204" pitchFamily="34" charset="0"/>
              <a:buChar char="•"/>
            </a:pPr>
            <a:r>
              <a:rPr lang="en-US" altLang="zh-TW" sz="2400" dirty="0"/>
              <a:t>It is desirable to craft perturbations that are comprised mostly of colors reproducible by the printer.</a:t>
            </a:r>
            <a:endParaRPr lang="zh-TW" altLang="en-US" sz="2400" dirty="0"/>
          </a:p>
        </p:txBody>
      </p:sp>
      <p:pic>
        <p:nvPicPr>
          <p:cNvPr id="6" name="圖片 5">
            <a:extLst>
              <a:ext uri="{FF2B5EF4-FFF2-40B4-BE49-F238E27FC236}">
                <a16:creationId xmlns:a16="http://schemas.microsoft.com/office/drawing/2014/main" id="{142DB87A-EE4C-4622-A9A1-FFC356ADB522}"/>
              </a:ext>
            </a:extLst>
          </p:cNvPr>
          <p:cNvPicPr>
            <a:picLocks noChangeAspect="1"/>
          </p:cNvPicPr>
          <p:nvPr/>
        </p:nvPicPr>
        <p:blipFill>
          <a:blip r:embed="rId3"/>
          <a:stretch>
            <a:fillRect/>
          </a:stretch>
        </p:blipFill>
        <p:spPr>
          <a:xfrm>
            <a:off x="4261913" y="1718998"/>
            <a:ext cx="2210108" cy="2172003"/>
          </a:xfrm>
          <a:prstGeom prst="rect">
            <a:avLst/>
          </a:prstGeom>
        </p:spPr>
      </p:pic>
      <p:pic>
        <p:nvPicPr>
          <p:cNvPr id="14" name="圖片 13">
            <a:extLst>
              <a:ext uri="{FF2B5EF4-FFF2-40B4-BE49-F238E27FC236}">
                <a16:creationId xmlns:a16="http://schemas.microsoft.com/office/drawing/2014/main" id="{69DEAEF7-6259-4173-8A97-B533070A4873}"/>
              </a:ext>
            </a:extLst>
          </p:cNvPr>
          <p:cNvPicPr>
            <a:picLocks noChangeAspect="1"/>
          </p:cNvPicPr>
          <p:nvPr/>
        </p:nvPicPr>
        <p:blipFill>
          <a:blip r:embed="rId4"/>
          <a:stretch>
            <a:fillRect/>
          </a:stretch>
        </p:blipFill>
        <p:spPr>
          <a:xfrm>
            <a:off x="6460587" y="1702669"/>
            <a:ext cx="2181529" cy="2181529"/>
          </a:xfrm>
          <a:prstGeom prst="rect">
            <a:avLst/>
          </a:prstGeom>
        </p:spPr>
      </p:pic>
    </p:spTree>
    <p:extLst>
      <p:ext uri="{BB962C8B-B14F-4D97-AF65-F5344CB8AC3E}">
        <p14:creationId xmlns:p14="http://schemas.microsoft.com/office/powerpoint/2010/main" val="4378008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86859-2734-4E00-B53A-D7A87D2F116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CBB1AEB-F7C8-48DF-944A-48F950CD4DA1}"/>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DFB22A1-16C7-4CD1-82AE-1CE432B85C8D}"/>
              </a:ext>
            </a:extLst>
          </p:cNvPr>
          <p:cNvPicPr>
            <a:picLocks noChangeAspect="1"/>
          </p:cNvPicPr>
          <p:nvPr/>
        </p:nvPicPr>
        <p:blipFill>
          <a:blip r:embed="rId3"/>
          <a:stretch>
            <a:fillRect/>
          </a:stretch>
        </p:blipFill>
        <p:spPr>
          <a:xfrm>
            <a:off x="0" y="160681"/>
            <a:ext cx="9144000" cy="6536638"/>
          </a:xfrm>
          <a:prstGeom prst="rect">
            <a:avLst/>
          </a:prstGeom>
        </p:spPr>
      </p:pic>
      <p:sp>
        <p:nvSpPr>
          <p:cNvPr id="5" name="矩形 4">
            <a:extLst>
              <a:ext uri="{FF2B5EF4-FFF2-40B4-BE49-F238E27FC236}">
                <a16:creationId xmlns:a16="http://schemas.microsoft.com/office/drawing/2014/main" id="{0C93BA7A-8DF3-4C81-8885-3DC838E212A9}"/>
              </a:ext>
            </a:extLst>
          </p:cNvPr>
          <p:cNvSpPr/>
          <p:nvPr/>
        </p:nvSpPr>
        <p:spPr>
          <a:xfrm>
            <a:off x="134349" y="3825743"/>
            <a:ext cx="2037351" cy="646331"/>
          </a:xfrm>
          <a:prstGeom prst="rect">
            <a:avLst/>
          </a:prstGeom>
        </p:spPr>
        <p:txBody>
          <a:bodyPr wrap="square">
            <a:spAutoFit/>
          </a:bodyPr>
          <a:lstStyle/>
          <a:p>
            <a:r>
              <a:rPr lang="zh-TW" altLang="en-US" dirty="0"/>
              <a:t>https://arxiv.org/abs/1707.08945</a:t>
            </a:r>
          </a:p>
        </p:txBody>
      </p:sp>
    </p:spTree>
    <p:extLst>
      <p:ext uri="{BB962C8B-B14F-4D97-AF65-F5344CB8AC3E}">
        <p14:creationId xmlns:p14="http://schemas.microsoft.com/office/powerpoint/2010/main" val="69496267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859951-DEBC-412A-9813-382B761455E7}"/>
              </a:ext>
            </a:extLst>
          </p:cNvPr>
          <p:cNvSpPr>
            <a:spLocks noGrp="1"/>
          </p:cNvSpPr>
          <p:nvPr>
            <p:ph type="title"/>
          </p:nvPr>
        </p:nvSpPr>
        <p:spPr/>
        <p:txBody>
          <a:bodyPr/>
          <a:lstStyle/>
          <a:p>
            <a:r>
              <a:rPr lang="en-US" altLang="zh-TW" dirty="0"/>
              <a:t>Adversarial Reprogramming </a:t>
            </a:r>
            <a:endParaRPr lang="zh-TW" altLang="en-US" dirty="0"/>
          </a:p>
        </p:txBody>
      </p:sp>
      <p:sp>
        <p:nvSpPr>
          <p:cNvPr id="3" name="內容版面配置區 2">
            <a:extLst>
              <a:ext uri="{FF2B5EF4-FFF2-40B4-BE49-F238E27FC236}">
                <a16:creationId xmlns:a16="http://schemas.microsoft.com/office/drawing/2014/main" id="{C3793459-F811-4F4A-A7AD-5A60D7F3F039}"/>
              </a:ext>
            </a:extLst>
          </p:cNvPr>
          <p:cNvSpPr>
            <a:spLocks noGrp="1"/>
          </p:cNvSpPr>
          <p:nvPr>
            <p:ph idx="1"/>
          </p:nvPr>
        </p:nvSpPr>
        <p:spPr/>
        <p:txBody>
          <a:bodyPr>
            <a:normAutofit/>
          </a:bodyPr>
          <a:lstStyle/>
          <a:p>
            <a:r>
              <a:rPr lang="en-US" altLang="zh-TW" sz="2400" dirty="0"/>
              <a:t>https://arxiv.org/abs/1806.11146</a:t>
            </a:r>
            <a:endParaRPr lang="zh-TW" altLang="en-US" sz="2400" dirty="0"/>
          </a:p>
        </p:txBody>
      </p:sp>
      <p:pic>
        <p:nvPicPr>
          <p:cNvPr id="5" name="圖片 4">
            <a:extLst>
              <a:ext uri="{FF2B5EF4-FFF2-40B4-BE49-F238E27FC236}">
                <a16:creationId xmlns:a16="http://schemas.microsoft.com/office/drawing/2014/main" id="{82CF9652-6D6E-4604-B838-4FA6B720C38D}"/>
              </a:ext>
            </a:extLst>
          </p:cNvPr>
          <p:cNvPicPr>
            <a:picLocks noChangeAspect="1"/>
          </p:cNvPicPr>
          <p:nvPr/>
        </p:nvPicPr>
        <p:blipFill>
          <a:blip r:embed="rId3"/>
          <a:stretch>
            <a:fillRect/>
          </a:stretch>
        </p:blipFill>
        <p:spPr>
          <a:xfrm>
            <a:off x="0" y="1690689"/>
            <a:ext cx="9144000" cy="4319558"/>
          </a:xfrm>
          <a:prstGeom prst="rect">
            <a:avLst/>
          </a:prstGeom>
        </p:spPr>
      </p:pic>
      <p:sp>
        <p:nvSpPr>
          <p:cNvPr id="7" name="文字方塊 6">
            <a:extLst>
              <a:ext uri="{FF2B5EF4-FFF2-40B4-BE49-F238E27FC236}">
                <a16:creationId xmlns:a16="http://schemas.microsoft.com/office/drawing/2014/main" id="{5D6B7FE8-9F1F-4E58-AC89-DE0BEC9906E3}"/>
              </a:ext>
            </a:extLst>
          </p:cNvPr>
          <p:cNvSpPr txBox="1"/>
          <p:nvPr/>
        </p:nvSpPr>
        <p:spPr>
          <a:xfrm>
            <a:off x="5486400" y="6176963"/>
            <a:ext cx="3649436" cy="369332"/>
          </a:xfrm>
          <a:prstGeom prst="rect">
            <a:avLst/>
          </a:prstGeom>
          <a:noFill/>
        </p:spPr>
        <p:txBody>
          <a:bodyPr wrap="square">
            <a:spAutoFit/>
          </a:bodyPr>
          <a:lstStyle/>
          <a:p>
            <a:r>
              <a:rPr lang="zh-TW" altLang="en-US" dirty="0"/>
              <a:t>https://arxiv.org/abs/1806.11146</a:t>
            </a:r>
          </a:p>
        </p:txBody>
      </p:sp>
    </p:spTree>
    <p:extLst>
      <p:ext uri="{BB962C8B-B14F-4D97-AF65-F5344CB8AC3E}">
        <p14:creationId xmlns:p14="http://schemas.microsoft.com/office/powerpoint/2010/main" val="27576718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346C06-B8CC-4566-8096-A74B481EF3E5}"/>
              </a:ext>
            </a:extLst>
          </p:cNvPr>
          <p:cNvSpPr>
            <a:spLocks noGrp="1"/>
          </p:cNvSpPr>
          <p:nvPr>
            <p:ph type="title"/>
          </p:nvPr>
        </p:nvSpPr>
        <p:spPr/>
        <p:txBody>
          <a:bodyPr/>
          <a:lstStyle/>
          <a:p>
            <a:r>
              <a:rPr lang="en-US" altLang="zh-TW" dirty="0"/>
              <a:t>“Backdoor” in Model</a:t>
            </a:r>
            <a:endParaRPr lang="zh-TW" altLang="en-US" dirty="0"/>
          </a:p>
        </p:txBody>
      </p:sp>
      <p:sp>
        <p:nvSpPr>
          <p:cNvPr id="3" name="內容版面配置區 2">
            <a:extLst>
              <a:ext uri="{FF2B5EF4-FFF2-40B4-BE49-F238E27FC236}">
                <a16:creationId xmlns:a16="http://schemas.microsoft.com/office/drawing/2014/main" id="{D61BC144-C9A2-4096-8A2C-28B36C6AADE0}"/>
              </a:ext>
            </a:extLst>
          </p:cNvPr>
          <p:cNvSpPr>
            <a:spLocks noGrp="1"/>
          </p:cNvSpPr>
          <p:nvPr>
            <p:ph idx="1"/>
          </p:nvPr>
        </p:nvSpPr>
        <p:spPr/>
        <p:txBody>
          <a:bodyPr/>
          <a:lstStyle/>
          <a:p>
            <a:r>
              <a:rPr lang="en-US" altLang="zh-TW" dirty="0"/>
              <a:t>Attack happens at the training phase </a:t>
            </a:r>
            <a:endParaRPr lang="zh-TW" altLang="en-US" dirty="0"/>
          </a:p>
        </p:txBody>
      </p:sp>
      <p:sp>
        <p:nvSpPr>
          <p:cNvPr id="5" name="文字方塊 4">
            <a:extLst>
              <a:ext uri="{FF2B5EF4-FFF2-40B4-BE49-F238E27FC236}">
                <a16:creationId xmlns:a16="http://schemas.microsoft.com/office/drawing/2014/main" id="{A22EC833-8247-4529-A6EA-212214818E19}"/>
              </a:ext>
            </a:extLst>
          </p:cNvPr>
          <p:cNvSpPr txBox="1"/>
          <p:nvPr/>
        </p:nvSpPr>
        <p:spPr>
          <a:xfrm>
            <a:off x="2620736" y="6133118"/>
            <a:ext cx="5894614" cy="523220"/>
          </a:xfrm>
          <a:prstGeom prst="rect">
            <a:avLst/>
          </a:prstGeom>
          <a:noFill/>
        </p:spPr>
        <p:txBody>
          <a:bodyPr wrap="square">
            <a:spAutoFit/>
          </a:bodyPr>
          <a:lstStyle/>
          <a:p>
            <a:pPr algn="r"/>
            <a:r>
              <a:rPr lang="zh-TW" altLang="en-US" sz="2800" dirty="0"/>
              <a:t>be careful of unknown </a:t>
            </a:r>
            <a:r>
              <a:rPr lang="en-US" altLang="zh-TW" sz="2800" dirty="0"/>
              <a:t>dataset ……</a:t>
            </a:r>
            <a:endParaRPr lang="zh-TW" altLang="en-US" sz="2800" dirty="0"/>
          </a:p>
        </p:txBody>
      </p:sp>
      <p:sp>
        <p:nvSpPr>
          <p:cNvPr id="7" name="文字方塊 6">
            <a:extLst>
              <a:ext uri="{FF2B5EF4-FFF2-40B4-BE49-F238E27FC236}">
                <a16:creationId xmlns:a16="http://schemas.microsoft.com/office/drawing/2014/main" id="{50F9B857-56A3-4AED-969D-63643FCC3BB4}"/>
              </a:ext>
            </a:extLst>
          </p:cNvPr>
          <p:cNvSpPr txBox="1"/>
          <p:nvPr/>
        </p:nvSpPr>
        <p:spPr>
          <a:xfrm>
            <a:off x="5568043" y="1204159"/>
            <a:ext cx="4572000" cy="369332"/>
          </a:xfrm>
          <a:prstGeom prst="rect">
            <a:avLst/>
          </a:prstGeom>
          <a:noFill/>
        </p:spPr>
        <p:txBody>
          <a:bodyPr wrap="square">
            <a:spAutoFit/>
          </a:bodyPr>
          <a:lstStyle/>
          <a:p>
            <a:r>
              <a:rPr lang="zh-TW" altLang="en-US" dirty="0"/>
              <a:t>https://arxiv.org/abs/1804.00792</a:t>
            </a:r>
          </a:p>
        </p:txBody>
      </p:sp>
      <p:sp>
        <p:nvSpPr>
          <p:cNvPr id="9" name="文字方塊 8">
            <a:extLst>
              <a:ext uri="{FF2B5EF4-FFF2-40B4-BE49-F238E27FC236}">
                <a16:creationId xmlns:a16="http://schemas.microsoft.com/office/drawing/2014/main" id="{31BCC081-9A84-4EDA-B4DD-58BA77F7389A}"/>
              </a:ext>
            </a:extLst>
          </p:cNvPr>
          <p:cNvSpPr txBox="1"/>
          <p:nvPr/>
        </p:nvSpPr>
        <p:spPr>
          <a:xfrm>
            <a:off x="2037335" y="2678333"/>
            <a:ext cx="1485900" cy="954107"/>
          </a:xfrm>
          <a:prstGeom prst="rect">
            <a:avLst/>
          </a:prstGeom>
          <a:noFill/>
        </p:spPr>
        <p:txBody>
          <a:bodyPr wrap="square" rtlCol="0">
            <a:spAutoFit/>
          </a:bodyPr>
          <a:lstStyle/>
          <a:p>
            <a:pPr algn="r"/>
            <a:r>
              <a:rPr lang="en-US" altLang="zh-TW" sz="2800" dirty="0"/>
              <a:t>Training data </a:t>
            </a:r>
            <a:endParaRPr lang="zh-TW" altLang="en-US" sz="2800" dirty="0"/>
          </a:p>
        </p:txBody>
      </p:sp>
      <p:sp>
        <p:nvSpPr>
          <p:cNvPr id="11" name="矩形: 圓角 10">
            <a:extLst>
              <a:ext uri="{FF2B5EF4-FFF2-40B4-BE49-F238E27FC236}">
                <a16:creationId xmlns:a16="http://schemas.microsoft.com/office/drawing/2014/main" id="{A60F39EA-415A-412A-BFF9-417591EC2782}"/>
              </a:ext>
            </a:extLst>
          </p:cNvPr>
          <p:cNvSpPr/>
          <p:nvPr/>
        </p:nvSpPr>
        <p:spPr>
          <a:xfrm>
            <a:off x="4559235" y="4638014"/>
            <a:ext cx="1681843" cy="113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Model</a:t>
            </a:r>
            <a:endParaRPr lang="zh-TW" altLang="en-US" sz="2400" dirty="0"/>
          </a:p>
        </p:txBody>
      </p:sp>
      <p:pic>
        <p:nvPicPr>
          <p:cNvPr id="13" name="圖片 12">
            <a:extLst>
              <a:ext uri="{FF2B5EF4-FFF2-40B4-BE49-F238E27FC236}">
                <a16:creationId xmlns:a16="http://schemas.microsoft.com/office/drawing/2014/main" id="{DE581C5D-2A6B-4C3F-8F18-45CD78E65F47}"/>
              </a:ext>
            </a:extLst>
          </p:cNvPr>
          <p:cNvPicPr>
            <a:picLocks noChangeAspect="1"/>
          </p:cNvPicPr>
          <p:nvPr/>
        </p:nvPicPr>
        <p:blipFill>
          <a:blip r:embed="rId2"/>
          <a:stretch>
            <a:fillRect/>
          </a:stretch>
        </p:blipFill>
        <p:spPr>
          <a:xfrm>
            <a:off x="2171415" y="4629794"/>
            <a:ext cx="1629002" cy="1114581"/>
          </a:xfrm>
          <a:prstGeom prst="rect">
            <a:avLst/>
          </a:prstGeom>
        </p:spPr>
      </p:pic>
      <p:pic>
        <p:nvPicPr>
          <p:cNvPr id="15" name="圖片 14">
            <a:extLst>
              <a:ext uri="{FF2B5EF4-FFF2-40B4-BE49-F238E27FC236}">
                <a16:creationId xmlns:a16="http://schemas.microsoft.com/office/drawing/2014/main" id="{B266B483-2D04-49FA-B8BF-BF6EBF649CB8}"/>
              </a:ext>
            </a:extLst>
          </p:cNvPr>
          <p:cNvPicPr>
            <a:picLocks noChangeAspect="1"/>
          </p:cNvPicPr>
          <p:nvPr/>
        </p:nvPicPr>
        <p:blipFill>
          <a:blip r:embed="rId3"/>
          <a:stretch>
            <a:fillRect/>
          </a:stretch>
        </p:blipFill>
        <p:spPr>
          <a:xfrm>
            <a:off x="5649688" y="2503041"/>
            <a:ext cx="1234667" cy="1564868"/>
          </a:xfrm>
          <a:prstGeom prst="rect">
            <a:avLst/>
          </a:prstGeom>
        </p:spPr>
      </p:pic>
      <p:sp>
        <p:nvSpPr>
          <p:cNvPr id="16" name="文字方塊 15">
            <a:extLst>
              <a:ext uri="{FF2B5EF4-FFF2-40B4-BE49-F238E27FC236}">
                <a16:creationId xmlns:a16="http://schemas.microsoft.com/office/drawing/2014/main" id="{E69042E9-8473-4B43-A1AF-6834A1481420}"/>
              </a:ext>
            </a:extLst>
          </p:cNvPr>
          <p:cNvSpPr txBox="1"/>
          <p:nvPr/>
        </p:nvSpPr>
        <p:spPr>
          <a:xfrm>
            <a:off x="6929259" y="2924555"/>
            <a:ext cx="1567543" cy="461665"/>
          </a:xfrm>
          <a:prstGeom prst="rect">
            <a:avLst/>
          </a:prstGeom>
          <a:noFill/>
        </p:spPr>
        <p:txBody>
          <a:bodyPr wrap="square" rtlCol="0">
            <a:spAutoFit/>
          </a:bodyPr>
          <a:lstStyle/>
          <a:p>
            <a:r>
              <a:rPr lang="en-US" altLang="zh-TW" sz="2400" dirty="0"/>
              <a:t>dog</a:t>
            </a:r>
            <a:endParaRPr lang="zh-TW" altLang="en-US" sz="2400" dirty="0"/>
          </a:p>
        </p:txBody>
      </p:sp>
      <p:cxnSp>
        <p:nvCxnSpPr>
          <p:cNvPr id="18" name="直線單箭頭接點 17">
            <a:extLst>
              <a:ext uri="{FF2B5EF4-FFF2-40B4-BE49-F238E27FC236}">
                <a16:creationId xmlns:a16="http://schemas.microsoft.com/office/drawing/2014/main" id="{5CC23900-5FDA-46A1-938A-B6A6315FA23A}"/>
              </a:ext>
            </a:extLst>
          </p:cNvPr>
          <p:cNvCxnSpPr/>
          <p:nvPr/>
        </p:nvCxnSpPr>
        <p:spPr>
          <a:xfrm>
            <a:off x="3869581" y="5170421"/>
            <a:ext cx="7184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F117B399-04CF-429E-844F-3932CAFA3685}"/>
              </a:ext>
            </a:extLst>
          </p:cNvPr>
          <p:cNvCxnSpPr/>
          <p:nvPr/>
        </p:nvCxnSpPr>
        <p:spPr>
          <a:xfrm>
            <a:off x="6348257" y="5210619"/>
            <a:ext cx="7184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2E8EA89F-8E1A-45E1-8BAB-0F8886F6132E}"/>
              </a:ext>
            </a:extLst>
          </p:cNvPr>
          <p:cNvSpPr txBox="1"/>
          <p:nvPr/>
        </p:nvSpPr>
        <p:spPr>
          <a:xfrm>
            <a:off x="7188883" y="4972246"/>
            <a:ext cx="1567543" cy="461665"/>
          </a:xfrm>
          <a:prstGeom prst="rect">
            <a:avLst/>
          </a:prstGeom>
          <a:noFill/>
        </p:spPr>
        <p:txBody>
          <a:bodyPr wrap="square" rtlCol="0">
            <a:spAutoFit/>
          </a:bodyPr>
          <a:lstStyle/>
          <a:p>
            <a:r>
              <a:rPr lang="en-US" altLang="zh-TW" sz="2400" dirty="0"/>
              <a:t>dog!</a:t>
            </a:r>
            <a:endParaRPr lang="zh-TW" altLang="en-US" sz="2400" dirty="0"/>
          </a:p>
        </p:txBody>
      </p:sp>
      <p:sp>
        <p:nvSpPr>
          <p:cNvPr id="21" name="文字方塊 20">
            <a:extLst>
              <a:ext uri="{FF2B5EF4-FFF2-40B4-BE49-F238E27FC236}">
                <a16:creationId xmlns:a16="http://schemas.microsoft.com/office/drawing/2014/main" id="{9E23E7B4-D68C-4623-AB61-B676F19F9E21}"/>
              </a:ext>
            </a:extLst>
          </p:cNvPr>
          <p:cNvSpPr txBox="1"/>
          <p:nvPr/>
        </p:nvSpPr>
        <p:spPr>
          <a:xfrm>
            <a:off x="381738" y="4032108"/>
            <a:ext cx="2788329" cy="830997"/>
          </a:xfrm>
          <a:prstGeom prst="rect">
            <a:avLst/>
          </a:prstGeom>
          <a:noFill/>
        </p:spPr>
        <p:txBody>
          <a:bodyPr wrap="square" rtlCol="0">
            <a:spAutoFit/>
          </a:bodyPr>
          <a:lstStyle/>
          <a:p>
            <a:r>
              <a:rPr lang="en-US" altLang="zh-TW" sz="2400" dirty="0"/>
              <a:t>Goal: misclassified as “dog”</a:t>
            </a:r>
            <a:endParaRPr lang="zh-TW" altLang="en-US" sz="2400" dirty="0"/>
          </a:p>
        </p:txBody>
      </p:sp>
      <p:cxnSp>
        <p:nvCxnSpPr>
          <p:cNvPr id="22" name="直線單箭頭接點 21">
            <a:extLst>
              <a:ext uri="{FF2B5EF4-FFF2-40B4-BE49-F238E27FC236}">
                <a16:creationId xmlns:a16="http://schemas.microsoft.com/office/drawing/2014/main" id="{A2434A0F-63DC-41EE-8E89-D440BF8259C5}"/>
              </a:ext>
            </a:extLst>
          </p:cNvPr>
          <p:cNvCxnSpPr>
            <a:cxnSpLocks/>
          </p:cNvCxnSpPr>
          <p:nvPr/>
        </p:nvCxnSpPr>
        <p:spPr>
          <a:xfrm>
            <a:off x="1690994" y="4648436"/>
            <a:ext cx="529391" cy="38391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20E03ED1-5B5F-41C2-A7AF-94EAB9AFB49E}"/>
              </a:ext>
            </a:extLst>
          </p:cNvPr>
          <p:cNvSpPr txBox="1"/>
          <p:nvPr/>
        </p:nvSpPr>
        <p:spPr>
          <a:xfrm>
            <a:off x="6884355" y="3638354"/>
            <a:ext cx="1567543" cy="461665"/>
          </a:xfrm>
          <a:prstGeom prst="rect">
            <a:avLst/>
          </a:prstGeom>
          <a:noFill/>
        </p:spPr>
        <p:txBody>
          <a:bodyPr wrap="square" rtlCol="0">
            <a:spAutoFit/>
          </a:bodyPr>
          <a:lstStyle/>
          <a:p>
            <a:r>
              <a:rPr lang="en-US" altLang="zh-TW" sz="2400" dirty="0"/>
              <a:t>(attacked)</a:t>
            </a:r>
            <a:endParaRPr lang="zh-TW" altLang="en-US" sz="2400" dirty="0"/>
          </a:p>
        </p:txBody>
      </p:sp>
      <p:pic>
        <p:nvPicPr>
          <p:cNvPr id="7170" name="Picture 2" descr="CIFAR-10 - Object Recognition in Images | Kaggle">
            <a:extLst>
              <a:ext uri="{FF2B5EF4-FFF2-40B4-BE49-F238E27FC236}">
                <a16:creationId xmlns:a16="http://schemas.microsoft.com/office/drawing/2014/main" id="{2B434BC2-D0BF-4F6B-A380-A27A654B7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121" y="2495184"/>
            <a:ext cx="1567543" cy="1580497"/>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a:extLst>
              <a:ext uri="{FF2B5EF4-FFF2-40B4-BE49-F238E27FC236}">
                <a16:creationId xmlns:a16="http://schemas.microsoft.com/office/drawing/2014/main" id="{FA439B69-9011-43C9-B68D-851EB412E9B5}"/>
              </a:ext>
            </a:extLst>
          </p:cNvPr>
          <p:cNvSpPr txBox="1"/>
          <p:nvPr/>
        </p:nvSpPr>
        <p:spPr>
          <a:xfrm>
            <a:off x="5253386" y="2993609"/>
            <a:ext cx="337981"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27" name="箭號: 向下 26">
            <a:extLst>
              <a:ext uri="{FF2B5EF4-FFF2-40B4-BE49-F238E27FC236}">
                <a16:creationId xmlns:a16="http://schemas.microsoft.com/office/drawing/2014/main" id="{1A6862C7-B31E-4714-8122-2A56F7EA25A7}"/>
              </a:ext>
            </a:extLst>
          </p:cNvPr>
          <p:cNvSpPr/>
          <p:nvPr/>
        </p:nvSpPr>
        <p:spPr>
          <a:xfrm>
            <a:off x="5217905" y="4099831"/>
            <a:ext cx="406120" cy="523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AC6B12AE-01D9-441C-861E-C137587CA769}"/>
              </a:ext>
            </a:extLst>
          </p:cNvPr>
          <p:cNvSpPr txBox="1"/>
          <p:nvPr/>
        </p:nvSpPr>
        <p:spPr>
          <a:xfrm>
            <a:off x="5683098" y="4130608"/>
            <a:ext cx="1567543" cy="461665"/>
          </a:xfrm>
          <a:prstGeom prst="rect">
            <a:avLst/>
          </a:prstGeom>
          <a:noFill/>
        </p:spPr>
        <p:txBody>
          <a:bodyPr wrap="square" rtlCol="0">
            <a:spAutoFit/>
          </a:bodyPr>
          <a:lstStyle/>
          <a:p>
            <a:r>
              <a:rPr lang="en-US" altLang="zh-TW" sz="2400" dirty="0"/>
              <a:t>Train</a:t>
            </a:r>
            <a:endParaRPr lang="zh-TW" altLang="en-US" sz="2400" dirty="0"/>
          </a:p>
        </p:txBody>
      </p:sp>
    </p:spTree>
    <p:extLst>
      <p:ext uri="{BB962C8B-B14F-4D97-AF65-F5344CB8AC3E}">
        <p14:creationId xmlns:p14="http://schemas.microsoft.com/office/powerpoint/2010/main" val="14799928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20" grpId="0"/>
      <p:bldP spid="21" grpId="0"/>
      <p:bldP spid="24" grpId="0"/>
      <p:bldP spid="26" grpId="0"/>
      <p:bldP spid="27" grpId="0" animBg="1"/>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ç¾å½éé¿é¼çç¾pngç´ æéæåæ å¾ç-å¶ä»åç´ ">
            <a:extLst>
              <a:ext uri="{FF2B5EF4-FFF2-40B4-BE49-F238E27FC236}">
                <a16:creationId xmlns:a16="http://schemas.microsoft.com/office/drawing/2014/main" id="{28BEC2EB-CA95-4183-AA95-0725B4B39706}"/>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2368" b="12632"/>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BC208DBE-3D2C-4D7C-BDF0-3EE2BF121BC2}"/>
              </a:ext>
            </a:extLst>
          </p:cNvPr>
          <p:cNvSpPr>
            <a:spLocks noGrp="1"/>
          </p:cNvSpPr>
          <p:nvPr>
            <p:ph type="ctrTitle"/>
          </p:nvPr>
        </p:nvSpPr>
        <p:spPr>
          <a:xfrm>
            <a:off x="1143000" y="1122362"/>
            <a:ext cx="6858000" cy="2900518"/>
          </a:xfrm>
        </p:spPr>
        <p:txBody>
          <a:bodyPr>
            <a:normAutofit/>
          </a:bodyPr>
          <a:lstStyle/>
          <a:p>
            <a:r>
              <a:rPr lang="en-US" altLang="zh-TW" b="1" dirty="0">
                <a:solidFill>
                  <a:srgbClr val="FFFFFF"/>
                </a:solidFill>
              </a:rPr>
              <a:t>Defense</a:t>
            </a:r>
            <a:br>
              <a:rPr lang="en-US" altLang="zh-TW" b="1" dirty="0">
                <a:solidFill>
                  <a:srgbClr val="FFFFFF"/>
                </a:solidFill>
              </a:rPr>
            </a:br>
            <a:r>
              <a:rPr lang="en-US" altLang="zh-TW" sz="3200" b="1" dirty="0">
                <a:solidFill>
                  <a:srgbClr val="FFFFFF"/>
                </a:solidFill>
              </a:rPr>
              <a:t>Passive </a:t>
            </a:r>
            <a:r>
              <a:rPr lang="en-US" altLang="zh-TW" sz="3200" b="1" dirty="0" err="1">
                <a:solidFill>
                  <a:srgbClr val="FFFFFF"/>
                </a:solidFill>
              </a:rPr>
              <a:t>v.s</a:t>
            </a:r>
            <a:r>
              <a:rPr lang="en-US" altLang="zh-TW" sz="3200" b="1" dirty="0">
                <a:solidFill>
                  <a:srgbClr val="FFFFFF"/>
                </a:solidFill>
              </a:rPr>
              <a:t>. Proactive </a:t>
            </a:r>
            <a:endParaRPr lang="zh-TW" altLang="en-US" sz="3200" b="1" dirty="0">
              <a:solidFill>
                <a:srgbClr val="FFFFFF"/>
              </a:solidFill>
            </a:endParaRPr>
          </a:p>
        </p:txBody>
      </p:sp>
      <p:sp>
        <p:nvSpPr>
          <p:cNvPr id="3" name="副標題 2">
            <a:extLst>
              <a:ext uri="{FF2B5EF4-FFF2-40B4-BE49-F238E27FC236}">
                <a16:creationId xmlns:a16="http://schemas.microsoft.com/office/drawing/2014/main" id="{411AC63F-C9EF-477A-AE16-C3D44D15B870}"/>
              </a:ext>
            </a:extLst>
          </p:cNvPr>
          <p:cNvSpPr>
            <a:spLocks noGrp="1"/>
          </p:cNvSpPr>
          <p:nvPr>
            <p:ph type="subTitle" idx="1"/>
          </p:nvPr>
        </p:nvSpPr>
        <p:spPr>
          <a:xfrm>
            <a:off x="1143000" y="4159404"/>
            <a:ext cx="6858000" cy="1098395"/>
          </a:xfrm>
        </p:spPr>
        <p:txBody>
          <a:bodyPr>
            <a:normAutofit/>
          </a:bodyPr>
          <a:lstStyle/>
          <a:p>
            <a:endParaRPr lang="zh-TW" altLang="en-US">
              <a:solidFill>
                <a:srgbClr val="FFFFFF"/>
              </a:solidFill>
            </a:endParaRPr>
          </a:p>
        </p:txBody>
      </p:sp>
      <p:sp>
        <p:nvSpPr>
          <p:cNvPr id="4" name="矩形 3">
            <a:extLst>
              <a:ext uri="{FF2B5EF4-FFF2-40B4-BE49-F238E27FC236}">
                <a16:creationId xmlns:a16="http://schemas.microsoft.com/office/drawing/2014/main" id="{A95029A7-EE9E-4B52-8228-EAA8D137A54C}"/>
              </a:ext>
            </a:extLst>
          </p:cNvPr>
          <p:cNvSpPr/>
          <p:nvPr/>
        </p:nvSpPr>
        <p:spPr>
          <a:xfrm>
            <a:off x="7510199" y="6603095"/>
            <a:ext cx="1633781" cy="215444"/>
          </a:xfrm>
          <a:prstGeom prst="rect">
            <a:avLst/>
          </a:prstGeom>
        </p:spPr>
        <p:txBody>
          <a:bodyPr wrap="none">
            <a:spAutoFit/>
          </a:bodyPr>
          <a:lstStyle/>
          <a:p>
            <a:r>
              <a:rPr lang="en-US" altLang="zh-TW" sz="800" dirty="0"/>
              <a:t>http://3png.com/a-27051273.html</a:t>
            </a:r>
          </a:p>
        </p:txBody>
      </p:sp>
    </p:spTree>
    <p:extLst>
      <p:ext uri="{BB962C8B-B14F-4D97-AF65-F5344CB8AC3E}">
        <p14:creationId xmlns:p14="http://schemas.microsoft.com/office/powerpoint/2010/main" val="1113173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廢物能夠成為獨裁統治的國王，獵人蟻王諷刺現實的想法。 @ 任孤行:: 痞客邦::">
            <a:extLst>
              <a:ext uri="{FF2B5EF4-FFF2-40B4-BE49-F238E27FC236}">
                <a16:creationId xmlns:a16="http://schemas.microsoft.com/office/drawing/2014/main" id="{B432DDC4-C7FC-49AB-94FF-25576EEE91B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169" r="6917" b="-1"/>
          <a:stretch/>
        </p:blipFill>
        <p:spPr bwMode="auto">
          <a:xfrm>
            <a:off x="20" y="10"/>
            <a:ext cx="9143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388003B1-CF06-469F-B406-BB68C5AD0475}"/>
              </a:ext>
            </a:extLst>
          </p:cNvPr>
          <p:cNvSpPr txBox="1"/>
          <p:nvPr/>
        </p:nvSpPr>
        <p:spPr>
          <a:xfrm>
            <a:off x="5943560" y="3429000"/>
            <a:ext cx="3200420" cy="523220"/>
          </a:xfrm>
          <a:prstGeom prst="rect">
            <a:avLst/>
          </a:prstGeom>
          <a:noFill/>
        </p:spPr>
        <p:txBody>
          <a:bodyPr wrap="square">
            <a:spAutoFit/>
          </a:bodyPr>
          <a:lstStyle/>
          <a:p>
            <a:r>
              <a:rPr lang="zh-TW" altLang="en-US" sz="2800" b="1" dirty="0">
                <a:latin typeface="微軟正黑體" panose="020B0604030504040204" pitchFamily="34" charset="-120"/>
                <a:ea typeface="微軟正黑體" panose="020B0604030504040204" pitchFamily="34" charset="-120"/>
              </a:rPr>
              <a:t>人類不講武德 </a:t>
            </a:r>
            <a:r>
              <a:rPr lang="en-US" altLang="zh-TW" sz="2800" b="1" dirty="0">
                <a:latin typeface="微軟正黑體" panose="020B0604030504040204" pitchFamily="34" charset="-120"/>
                <a:ea typeface="微軟正黑體" panose="020B0604030504040204" pitchFamily="34" charset="-120"/>
              </a:rPr>
              <a:t>…</a:t>
            </a:r>
            <a:endParaRPr lang="zh-TW" altLang="en-US" sz="2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890506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CF57FA-8973-4A00-8C44-36BCE96FBBC6}"/>
              </a:ext>
            </a:extLst>
          </p:cNvPr>
          <p:cNvSpPr>
            <a:spLocks noGrp="1"/>
          </p:cNvSpPr>
          <p:nvPr>
            <p:ph type="title"/>
          </p:nvPr>
        </p:nvSpPr>
        <p:spPr/>
        <p:txBody>
          <a:bodyPr/>
          <a:lstStyle/>
          <a:p>
            <a:r>
              <a:rPr lang="en-US" altLang="zh-TW" dirty="0"/>
              <a:t>Passive Defense </a:t>
            </a:r>
            <a:endParaRPr lang="zh-TW" altLang="en-US" dirty="0"/>
          </a:p>
        </p:txBody>
      </p:sp>
      <p:pic>
        <p:nvPicPr>
          <p:cNvPr id="4" name="圖片 3" descr="一張含有 貓, 動物, 哺乳類, 橙色 的圖片&#10;&#10;自動產生的描述">
            <a:extLst>
              <a:ext uri="{FF2B5EF4-FFF2-40B4-BE49-F238E27FC236}">
                <a16:creationId xmlns:a16="http://schemas.microsoft.com/office/drawing/2014/main" id="{9644F0D3-835F-45A2-9253-77CD9BE1F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04" y="2248759"/>
            <a:ext cx="1770250" cy="1709207"/>
          </a:xfrm>
          <a:prstGeom prst="rect">
            <a:avLst/>
          </a:prstGeom>
        </p:spPr>
      </p:pic>
      <p:pic>
        <p:nvPicPr>
          <p:cNvPr id="5" name="圖片 4">
            <a:extLst>
              <a:ext uri="{FF2B5EF4-FFF2-40B4-BE49-F238E27FC236}">
                <a16:creationId xmlns:a16="http://schemas.microsoft.com/office/drawing/2014/main" id="{D12B7902-C9ED-4145-ACEC-700C7993F624}"/>
              </a:ext>
            </a:extLst>
          </p:cNvPr>
          <p:cNvPicPr>
            <a:picLocks noChangeAspect="1"/>
          </p:cNvPicPr>
          <p:nvPr/>
        </p:nvPicPr>
        <p:blipFill>
          <a:blip r:embed="rId4"/>
          <a:stretch>
            <a:fillRect/>
          </a:stretch>
        </p:blipFill>
        <p:spPr>
          <a:xfrm>
            <a:off x="514401" y="4509224"/>
            <a:ext cx="1557926" cy="1554480"/>
          </a:xfrm>
          <a:prstGeom prst="rect">
            <a:avLst/>
          </a:prstGeom>
        </p:spPr>
      </p:pic>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FD1E0155-E92F-4AAD-9AA5-E21114A8A0B9}"/>
                  </a:ext>
                </a:extLst>
              </p:cNvPr>
              <p:cNvSpPr txBox="1"/>
              <p:nvPr/>
            </p:nvSpPr>
            <p:spPr>
              <a:xfrm>
                <a:off x="1118637" y="3957966"/>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6" name="文字方塊 5">
                <a:extLst>
                  <a:ext uri="{FF2B5EF4-FFF2-40B4-BE49-F238E27FC236}">
                    <a16:creationId xmlns:a16="http://schemas.microsoft.com/office/drawing/2014/main" id="{FD1E0155-E92F-4AAD-9AA5-E21114A8A0B9}"/>
                  </a:ext>
                </a:extLst>
              </p:cNvPr>
              <p:cNvSpPr txBox="1">
                <a:spLocks noRot="1" noChangeAspect="1" noMove="1" noResize="1" noEditPoints="1" noAdjustHandles="1" noChangeArrowheads="1" noChangeShapeType="1" noTextEdit="1"/>
              </p:cNvSpPr>
              <p:nvPr/>
            </p:nvSpPr>
            <p:spPr>
              <a:xfrm>
                <a:off x="1118637" y="3957966"/>
                <a:ext cx="349455" cy="430887"/>
              </a:xfrm>
              <a:prstGeom prst="rect">
                <a:avLst/>
              </a:prstGeom>
              <a:blipFill>
                <a:blip r:embed="rId5"/>
                <a:stretch>
                  <a:fillRect/>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0883197D-25D7-4EDF-9906-E806B7956279}"/>
              </a:ext>
            </a:extLst>
          </p:cNvPr>
          <p:cNvSpPr/>
          <p:nvPr/>
        </p:nvSpPr>
        <p:spPr>
          <a:xfrm>
            <a:off x="7240667" y="3575546"/>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Keyboard</a:t>
            </a:r>
            <a:endParaRPr lang="zh-TW" altLang="en-US" sz="2400" dirty="0"/>
          </a:p>
        </p:txBody>
      </p:sp>
      <p:sp>
        <p:nvSpPr>
          <p:cNvPr id="8" name="矩形: 圓角 7">
            <a:extLst>
              <a:ext uri="{FF2B5EF4-FFF2-40B4-BE49-F238E27FC236}">
                <a16:creationId xmlns:a16="http://schemas.microsoft.com/office/drawing/2014/main" id="{C8D61640-1402-4034-BE47-3962BD9E35C6}"/>
              </a:ext>
            </a:extLst>
          </p:cNvPr>
          <p:cNvSpPr/>
          <p:nvPr/>
        </p:nvSpPr>
        <p:spPr>
          <a:xfrm>
            <a:off x="5710953" y="3331896"/>
            <a:ext cx="1437380" cy="1683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Network</a:t>
            </a:r>
          </a:p>
        </p:txBody>
      </p:sp>
      <p:cxnSp>
        <p:nvCxnSpPr>
          <p:cNvPr id="9" name="直線單箭頭接點 8">
            <a:extLst>
              <a:ext uri="{FF2B5EF4-FFF2-40B4-BE49-F238E27FC236}">
                <a16:creationId xmlns:a16="http://schemas.microsoft.com/office/drawing/2014/main" id="{D24F5844-6C18-494D-936D-1297E7E76090}"/>
              </a:ext>
            </a:extLst>
          </p:cNvPr>
          <p:cNvCxnSpPr>
            <a:cxnSpLocks/>
          </p:cNvCxnSpPr>
          <p:nvPr/>
        </p:nvCxnSpPr>
        <p:spPr>
          <a:xfrm>
            <a:off x="1496775" y="4199535"/>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CE19030F-C268-43FC-8C7D-9D7B7C0DD026}"/>
              </a:ext>
            </a:extLst>
          </p:cNvPr>
          <p:cNvCxnSpPr>
            <a:cxnSpLocks/>
          </p:cNvCxnSpPr>
          <p:nvPr/>
        </p:nvCxnSpPr>
        <p:spPr>
          <a:xfrm>
            <a:off x="7148333" y="4186472"/>
            <a:ext cx="5447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894B71BC-D003-4153-B3FB-F92F39190C1D}"/>
              </a:ext>
            </a:extLst>
          </p:cNvPr>
          <p:cNvSpPr/>
          <p:nvPr/>
        </p:nvSpPr>
        <p:spPr>
          <a:xfrm>
            <a:off x="2366340" y="3344959"/>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6" name="圖片 15" descr="一張含有 貓, 動物, 哺乳類, 橙色 的圖片&#10;&#10;自動產生的描述">
            <a:extLst>
              <a:ext uri="{FF2B5EF4-FFF2-40B4-BE49-F238E27FC236}">
                <a16:creationId xmlns:a16="http://schemas.microsoft.com/office/drawing/2014/main" id="{129E2B20-6432-4248-9F9B-EB2F09D9B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844" y="2248759"/>
            <a:ext cx="1770250" cy="1709207"/>
          </a:xfrm>
          <a:prstGeom prst="rect">
            <a:avLst/>
          </a:prstGeom>
        </p:spPr>
      </p:pic>
      <p:pic>
        <p:nvPicPr>
          <p:cNvPr id="17" name="圖片 16">
            <a:extLst>
              <a:ext uri="{FF2B5EF4-FFF2-40B4-BE49-F238E27FC236}">
                <a16:creationId xmlns:a16="http://schemas.microsoft.com/office/drawing/2014/main" id="{06C2D691-BE7F-4298-B23E-B71409C94DC0}"/>
              </a:ext>
            </a:extLst>
          </p:cNvPr>
          <p:cNvPicPr>
            <a:picLocks noChangeAspect="1"/>
          </p:cNvPicPr>
          <p:nvPr/>
        </p:nvPicPr>
        <p:blipFill>
          <a:blip r:embed="rId4"/>
          <a:stretch>
            <a:fillRect/>
          </a:stretch>
        </p:blipFill>
        <p:spPr>
          <a:xfrm>
            <a:off x="3743041" y="4535350"/>
            <a:ext cx="1557926" cy="1554480"/>
          </a:xfrm>
          <a:prstGeom prst="rect">
            <a:avLst/>
          </a:prstGeom>
        </p:spPr>
      </p:pic>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51EC119E-3EF3-4149-BEA6-C45E5D1721C3}"/>
                  </a:ext>
                </a:extLst>
              </p:cNvPr>
              <p:cNvSpPr txBox="1"/>
              <p:nvPr/>
            </p:nvSpPr>
            <p:spPr>
              <a:xfrm>
                <a:off x="4347277" y="3957966"/>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8" name="文字方塊 17">
                <a:extLst>
                  <a:ext uri="{FF2B5EF4-FFF2-40B4-BE49-F238E27FC236}">
                    <a16:creationId xmlns:a16="http://schemas.microsoft.com/office/drawing/2014/main" id="{51EC119E-3EF3-4149-BEA6-C45E5D1721C3}"/>
                  </a:ext>
                </a:extLst>
              </p:cNvPr>
              <p:cNvSpPr txBox="1">
                <a:spLocks noRot="1" noChangeAspect="1" noMove="1" noResize="1" noEditPoints="1" noAdjustHandles="1" noChangeArrowheads="1" noChangeShapeType="1" noTextEdit="1"/>
              </p:cNvSpPr>
              <p:nvPr/>
            </p:nvSpPr>
            <p:spPr>
              <a:xfrm>
                <a:off x="4347277" y="3957966"/>
                <a:ext cx="349455" cy="430887"/>
              </a:xfrm>
              <a:prstGeom prst="rect">
                <a:avLst/>
              </a:prstGeom>
              <a:blipFill>
                <a:blip r:embed="rId6"/>
                <a:stretch>
                  <a:fillRect/>
                </a:stretch>
              </a:blipFill>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1A8C6F5B-7E20-40C5-86A5-A8986004132D}"/>
              </a:ext>
            </a:extLst>
          </p:cNvPr>
          <p:cNvCxnSpPr>
            <a:cxnSpLocks/>
          </p:cNvCxnSpPr>
          <p:nvPr/>
        </p:nvCxnSpPr>
        <p:spPr>
          <a:xfrm>
            <a:off x="3359182" y="4199535"/>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4145EDED-97E2-452E-BC7C-E56009CFE688}"/>
              </a:ext>
            </a:extLst>
          </p:cNvPr>
          <p:cNvSpPr txBox="1"/>
          <p:nvPr/>
        </p:nvSpPr>
        <p:spPr>
          <a:xfrm>
            <a:off x="2141389" y="5014922"/>
            <a:ext cx="1781216" cy="830997"/>
          </a:xfrm>
          <a:prstGeom prst="rect">
            <a:avLst/>
          </a:prstGeom>
          <a:noFill/>
        </p:spPr>
        <p:txBody>
          <a:bodyPr wrap="square" rtlCol="0">
            <a:spAutoFit/>
          </a:bodyPr>
          <a:lstStyle/>
          <a:p>
            <a:r>
              <a:rPr lang="en-US" altLang="zh-TW" sz="2400" dirty="0"/>
              <a:t>e.g. Smoothing </a:t>
            </a:r>
            <a:endParaRPr lang="zh-TW" altLang="en-US" sz="2400" dirty="0"/>
          </a:p>
        </p:txBody>
      </p:sp>
      <p:sp>
        <p:nvSpPr>
          <p:cNvPr id="21" name="文字方塊 20">
            <a:extLst>
              <a:ext uri="{FF2B5EF4-FFF2-40B4-BE49-F238E27FC236}">
                <a16:creationId xmlns:a16="http://schemas.microsoft.com/office/drawing/2014/main" id="{69523B67-EB2E-4965-BC34-3815FD112219}"/>
              </a:ext>
            </a:extLst>
          </p:cNvPr>
          <p:cNvSpPr txBox="1"/>
          <p:nvPr/>
        </p:nvSpPr>
        <p:spPr>
          <a:xfrm>
            <a:off x="360173" y="6081611"/>
            <a:ext cx="1781216" cy="461665"/>
          </a:xfrm>
          <a:prstGeom prst="rect">
            <a:avLst/>
          </a:prstGeom>
          <a:noFill/>
        </p:spPr>
        <p:txBody>
          <a:bodyPr wrap="square" rtlCol="0">
            <a:spAutoFit/>
          </a:bodyPr>
          <a:lstStyle/>
          <a:p>
            <a:pPr algn="ctr"/>
            <a:r>
              <a:rPr lang="en-US" altLang="zh-TW" sz="2400" dirty="0"/>
              <a:t>Attack signal</a:t>
            </a:r>
            <a:endParaRPr lang="zh-TW" altLang="en-US" sz="2400" dirty="0"/>
          </a:p>
        </p:txBody>
      </p:sp>
      <p:sp>
        <p:nvSpPr>
          <p:cNvPr id="22" name="文字方塊 21">
            <a:extLst>
              <a:ext uri="{FF2B5EF4-FFF2-40B4-BE49-F238E27FC236}">
                <a16:creationId xmlns:a16="http://schemas.microsoft.com/office/drawing/2014/main" id="{F5AD1258-1D44-4FE3-9DC9-C8D38E854304}"/>
              </a:ext>
            </a:extLst>
          </p:cNvPr>
          <p:cNvSpPr txBox="1"/>
          <p:nvPr/>
        </p:nvSpPr>
        <p:spPr>
          <a:xfrm>
            <a:off x="402756" y="1825326"/>
            <a:ext cx="1781216" cy="461665"/>
          </a:xfrm>
          <a:prstGeom prst="rect">
            <a:avLst/>
          </a:prstGeom>
          <a:noFill/>
        </p:spPr>
        <p:txBody>
          <a:bodyPr wrap="square" rtlCol="0">
            <a:spAutoFit/>
          </a:bodyPr>
          <a:lstStyle/>
          <a:p>
            <a:pPr algn="ctr"/>
            <a:r>
              <a:rPr lang="en-US" altLang="zh-TW" sz="2400" dirty="0"/>
              <a:t>Original </a:t>
            </a:r>
            <a:endParaRPr lang="zh-TW" altLang="en-US" sz="2400" dirty="0"/>
          </a:p>
        </p:txBody>
      </p:sp>
      <p:sp>
        <p:nvSpPr>
          <p:cNvPr id="23" name="文字方塊 22">
            <a:extLst>
              <a:ext uri="{FF2B5EF4-FFF2-40B4-BE49-F238E27FC236}">
                <a16:creationId xmlns:a16="http://schemas.microsoft.com/office/drawing/2014/main" id="{C2552E85-EEC0-4E7A-BFF4-B1F484249DD9}"/>
              </a:ext>
            </a:extLst>
          </p:cNvPr>
          <p:cNvSpPr txBox="1"/>
          <p:nvPr/>
        </p:nvSpPr>
        <p:spPr>
          <a:xfrm>
            <a:off x="2999859" y="1479592"/>
            <a:ext cx="3144281" cy="830997"/>
          </a:xfrm>
          <a:prstGeom prst="rect">
            <a:avLst/>
          </a:prstGeom>
          <a:noFill/>
        </p:spPr>
        <p:txBody>
          <a:bodyPr wrap="square" rtlCol="0">
            <a:spAutoFit/>
          </a:bodyPr>
          <a:lstStyle/>
          <a:p>
            <a:pPr algn="ctr"/>
            <a:r>
              <a:rPr lang="en-US" altLang="zh-TW" sz="2400" dirty="0"/>
              <a:t>Do not influence classification</a:t>
            </a:r>
            <a:endParaRPr lang="zh-TW" altLang="en-US" sz="2400" dirty="0"/>
          </a:p>
        </p:txBody>
      </p:sp>
      <p:sp>
        <p:nvSpPr>
          <p:cNvPr id="24" name="文字方塊 23">
            <a:extLst>
              <a:ext uri="{FF2B5EF4-FFF2-40B4-BE49-F238E27FC236}">
                <a16:creationId xmlns:a16="http://schemas.microsoft.com/office/drawing/2014/main" id="{3853A71E-CFD0-4C82-946D-3C5AED2708B5}"/>
              </a:ext>
            </a:extLst>
          </p:cNvPr>
          <p:cNvSpPr txBox="1"/>
          <p:nvPr/>
        </p:nvSpPr>
        <p:spPr>
          <a:xfrm>
            <a:off x="3677335" y="6174062"/>
            <a:ext cx="1781216" cy="461665"/>
          </a:xfrm>
          <a:prstGeom prst="rect">
            <a:avLst/>
          </a:prstGeom>
          <a:noFill/>
        </p:spPr>
        <p:txBody>
          <a:bodyPr wrap="square" rtlCol="0">
            <a:spAutoFit/>
          </a:bodyPr>
          <a:lstStyle/>
          <a:p>
            <a:pPr algn="ctr"/>
            <a:r>
              <a:rPr lang="en-US" altLang="zh-TW" sz="2400" dirty="0"/>
              <a:t>Less harmful</a:t>
            </a:r>
            <a:endParaRPr lang="zh-TW" altLang="en-US" sz="2400" dirty="0"/>
          </a:p>
        </p:txBody>
      </p:sp>
      <p:cxnSp>
        <p:nvCxnSpPr>
          <p:cNvPr id="25" name="直線單箭頭接點 24">
            <a:extLst>
              <a:ext uri="{FF2B5EF4-FFF2-40B4-BE49-F238E27FC236}">
                <a16:creationId xmlns:a16="http://schemas.microsoft.com/office/drawing/2014/main" id="{35162790-22CB-4E27-9385-5D13BAADF82C}"/>
              </a:ext>
            </a:extLst>
          </p:cNvPr>
          <p:cNvCxnSpPr>
            <a:cxnSpLocks/>
          </p:cNvCxnSpPr>
          <p:nvPr/>
        </p:nvCxnSpPr>
        <p:spPr>
          <a:xfrm>
            <a:off x="4872181" y="4201539"/>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F1E53694-5474-44D4-B320-047EA90275F2}"/>
              </a:ext>
            </a:extLst>
          </p:cNvPr>
          <p:cNvSpPr/>
          <p:nvPr/>
        </p:nvSpPr>
        <p:spPr>
          <a:xfrm>
            <a:off x="7148333" y="3184277"/>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cxnSp>
        <p:nvCxnSpPr>
          <p:cNvPr id="28" name="直線接點 27">
            <a:extLst>
              <a:ext uri="{FF2B5EF4-FFF2-40B4-BE49-F238E27FC236}">
                <a16:creationId xmlns:a16="http://schemas.microsoft.com/office/drawing/2014/main" id="{3DF6CA86-D352-4E8B-9876-0DD2956B4BE4}"/>
              </a:ext>
            </a:extLst>
          </p:cNvPr>
          <p:cNvCxnSpPr>
            <a:cxnSpLocks/>
            <a:stCxn id="7" idx="1"/>
          </p:cNvCxnSpPr>
          <p:nvPr/>
        </p:nvCxnSpPr>
        <p:spPr>
          <a:xfrm>
            <a:off x="7240667" y="3806379"/>
            <a:ext cx="15751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2097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P spid="20" grpId="0"/>
      <p:bldP spid="23" grpId="0"/>
      <p:bldP spid="24"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內容版面配置區 14" descr="一張含有 貓, 動物, 哺乳類, 相片 的圖片&#10;&#10;自動產生的描述">
            <a:extLst>
              <a:ext uri="{FF2B5EF4-FFF2-40B4-BE49-F238E27FC236}">
                <a16:creationId xmlns:a16="http://schemas.microsoft.com/office/drawing/2014/main" id="{1F7056AE-872B-4990-A4EB-E1700462AA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6398" y="291099"/>
            <a:ext cx="2516401" cy="2429629"/>
          </a:xfrm>
        </p:spPr>
      </p:pic>
      <p:sp>
        <p:nvSpPr>
          <p:cNvPr id="10" name="矩形 9">
            <a:extLst>
              <a:ext uri="{FF2B5EF4-FFF2-40B4-BE49-F238E27FC236}">
                <a16:creationId xmlns:a16="http://schemas.microsoft.com/office/drawing/2014/main" id="{465D73CF-FB70-4CF4-ABF9-E61888EB9505}"/>
              </a:ext>
            </a:extLst>
          </p:cNvPr>
          <p:cNvSpPr/>
          <p:nvPr/>
        </p:nvSpPr>
        <p:spPr>
          <a:xfrm>
            <a:off x="939215" y="2648801"/>
            <a:ext cx="1843774"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pic>
        <p:nvPicPr>
          <p:cNvPr id="11" name="圖片 10" descr="一張含有 貓, 動物, 哺乳類, 橙色 的圖片&#10;&#10;自動產生的描述">
            <a:extLst>
              <a:ext uri="{FF2B5EF4-FFF2-40B4-BE49-F238E27FC236}">
                <a16:creationId xmlns:a16="http://schemas.microsoft.com/office/drawing/2014/main" id="{AB283A24-3257-496C-ADF5-90489CE03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20" y="286505"/>
            <a:ext cx="2516401" cy="2429629"/>
          </a:xfrm>
          <a:prstGeom prst="rect">
            <a:avLst/>
          </a:prstGeom>
        </p:spPr>
      </p:pic>
      <p:sp>
        <p:nvSpPr>
          <p:cNvPr id="12" name="矩形 11">
            <a:extLst>
              <a:ext uri="{FF2B5EF4-FFF2-40B4-BE49-F238E27FC236}">
                <a16:creationId xmlns:a16="http://schemas.microsoft.com/office/drawing/2014/main" id="{D31F5DC8-FD70-4F14-AC98-75FFEEE5B435}"/>
              </a:ext>
            </a:extLst>
          </p:cNvPr>
          <p:cNvSpPr/>
          <p:nvPr/>
        </p:nvSpPr>
        <p:spPr>
          <a:xfrm>
            <a:off x="1452670" y="2991833"/>
            <a:ext cx="922047"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0.64</a:t>
            </a:r>
            <a:endParaRPr lang="zh-TW" altLang="en-US" sz="2400" dirty="0"/>
          </a:p>
        </p:txBody>
      </p:sp>
      <p:pic>
        <p:nvPicPr>
          <p:cNvPr id="17" name="圖片 16" descr="一張含有 貓, 動物, 哺乳類, 相片 的圖片&#10;&#10;自動產生的描述">
            <a:extLst>
              <a:ext uri="{FF2B5EF4-FFF2-40B4-BE49-F238E27FC236}">
                <a16:creationId xmlns:a16="http://schemas.microsoft.com/office/drawing/2014/main" id="{974DCDBA-CA4E-454B-9557-3965B464B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18" y="3465167"/>
            <a:ext cx="2516402" cy="2429630"/>
          </a:xfrm>
          <a:prstGeom prst="rect">
            <a:avLst/>
          </a:prstGeom>
        </p:spPr>
      </p:pic>
      <p:pic>
        <p:nvPicPr>
          <p:cNvPr id="19" name="圖片 18" descr="一張含有 貓, 動物, 哺乳類, 相片 的圖片&#10;&#10;自動產生的描述">
            <a:extLst>
              <a:ext uri="{FF2B5EF4-FFF2-40B4-BE49-F238E27FC236}">
                <a16:creationId xmlns:a16="http://schemas.microsoft.com/office/drawing/2014/main" id="{FEDFA675-E1BA-400A-8BFC-58F093ACF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816" y="3575160"/>
            <a:ext cx="2516401" cy="2429628"/>
          </a:xfrm>
          <a:prstGeom prst="rect">
            <a:avLst/>
          </a:prstGeom>
        </p:spPr>
      </p:pic>
      <p:sp>
        <p:nvSpPr>
          <p:cNvPr id="14" name="文字方塊 13">
            <a:extLst>
              <a:ext uri="{FF2B5EF4-FFF2-40B4-BE49-F238E27FC236}">
                <a16:creationId xmlns:a16="http://schemas.microsoft.com/office/drawing/2014/main" id="{01FBB305-DF48-470E-8785-863C5B472114}"/>
              </a:ext>
            </a:extLst>
          </p:cNvPr>
          <p:cNvSpPr txBox="1"/>
          <p:nvPr/>
        </p:nvSpPr>
        <p:spPr>
          <a:xfrm>
            <a:off x="3151415" y="1607848"/>
            <a:ext cx="1781216" cy="461665"/>
          </a:xfrm>
          <a:prstGeom prst="rect">
            <a:avLst/>
          </a:prstGeom>
          <a:noFill/>
        </p:spPr>
        <p:txBody>
          <a:bodyPr wrap="square" rtlCol="0">
            <a:spAutoFit/>
          </a:bodyPr>
          <a:lstStyle/>
          <a:p>
            <a:pPr algn="ctr"/>
            <a:r>
              <a:rPr lang="en-US" altLang="zh-TW" sz="2400" dirty="0"/>
              <a:t>Smoothing </a:t>
            </a:r>
            <a:endParaRPr lang="zh-TW" altLang="en-US" sz="2400" dirty="0"/>
          </a:p>
        </p:txBody>
      </p:sp>
      <p:cxnSp>
        <p:nvCxnSpPr>
          <p:cNvPr id="18" name="直線單箭頭接點 17">
            <a:extLst>
              <a:ext uri="{FF2B5EF4-FFF2-40B4-BE49-F238E27FC236}">
                <a16:creationId xmlns:a16="http://schemas.microsoft.com/office/drawing/2014/main" id="{58A6CFD4-542C-4938-9FB8-165781E7E32F}"/>
              </a:ext>
            </a:extLst>
          </p:cNvPr>
          <p:cNvCxnSpPr>
            <a:cxnSpLocks/>
          </p:cNvCxnSpPr>
          <p:nvPr/>
        </p:nvCxnSpPr>
        <p:spPr>
          <a:xfrm>
            <a:off x="3204122" y="1559457"/>
            <a:ext cx="17794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A28C863-AD54-4C9F-832E-37A8F9125C02}"/>
              </a:ext>
            </a:extLst>
          </p:cNvPr>
          <p:cNvSpPr/>
          <p:nvPr/>
        </p:nvSpPr>
        <p:spPr>
          <a:xfrm>
            <a:off x="5442830" y="2648801"/>
            <a:ext cx="1843774"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sp>
        <p:nvSpPr>
          <p:cNvPr id="21" name="矩形 20">
            <a:extLst>
              <a:ext uri="{FF2B5EF4-FFF2-40B4-BE49-F238E27FC236}">
                <a16:creationId xmlns:a16="http://schemas.microsoft.com/office/drawing/2014/main" id="{35B10131-F037-4BF7-8E41-1A71DE069B47}"/>
              </a:ext>
            </a:extLst>
          </p:cNvPr>
          <p:cNvSpPr/>
          <p:nvPr/>
        </p:nvSpPr>
        <p:spPr>
          <a:xfrm>
            <a:off x="5956285" y="2991833"/>
            <a:ext cx="922047"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0.45</a:t>
            </a:r>
            <a:endParaRPr lang="zh-TW" altLang="en-US" sz="2400" dirty="0"/>
          </a:p>
        </p:txBody>
      </p:sp>
      <p:sp>
        <p:nvSpPr>
          <p:cNvPr id="22" name="矩形 21">
            <a:extLst>
              <a:ext uri="{FF2B5EF4-FFF2-40B4-BE49-F238E27FC236}">
                <a16:creationId xmlns:a16="http://schemas.microsoft.com/office/drawing/2014/main" id="{22393745-38D0-473C-9DEF-FFBD1B044A4B}"/>
              </a:ext>
            </a:extLst>
          </p:cNvPr>
          <p:cNvSpPr/>
          <p:nvPr/>
        </p:nvSpPr>
        <p:spPr>
          <a:xfrm>
            <a:off x="1081649" y="5787833"/>
            <a:ext cx="1843774" cy="461665"/>
          </a:xfrm>
          <a:prstGeom prst="rect">
            <a:avLst/>
          </a:prstGeom>
        </p:spPr>
        <p:txBody>
          <a:bodyPr wrap="square">
            <a:spAutoFit/>
          </a:bodyPr>
          <a:lstStyle/>
          <a:p>
            <a:pPr algn="ctr"/>
            <a:r>
              <a:rPr lang="en-US" altLang="zh-TW" sz="2400" dirty="0">
                <a:solidFill>
                  <a:srgbClr val="000000"/>
                </a:solidFill>
                <a:latin typeface="Courier New" panose="02070309020205020404" pitchFamily="49" charset="0"/>
              </a:rPr>
              <a:t>Keyboard</a:t>
            </a:r>
            <a:endParaRPr lang="zh-TW" altLang="en-US" sz="2400" dirty="0"/>
          </a:p>
        </p:txBody>
      </p:sp>
      <p:sp>
        <p:nvSpPr>
          <p:cNvPr id="23" name="矩形 22">
            <a:extLst>
              <a:ext uri="{FF2B5EF4-FFF2-40B4-BE49-F238E27FC236}">
                <a16:creationId xmlns:a16="http://schemas.microsoft.com/office/drawing/2014/main" id="{78817C64-C622-4BCB-8D2A-A4E448867D4D}"/>
              </a:ext>
            </a:extLst>
          </p:cNvPr>
          <p:cNvSpPr/>
          <p:nvPr/>
        </p:nvSpPr>
        <p:spPr>
          <a:xfrm>
            <a:off x="1557557" y="620275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0.98</a:t>
            </a:r>
            <a:endParaRPr lang="zh-TW" altLang="en-US" sz="2400" dirty="0"/>
          </a:p>
        </p:txBody>
      </p:sp>
      <p:sp>
        <p:nvSpPr>
          <p:cNvPr id="24" name="文字方塊 23">
            <a:extLst>
              <a:ext uri="{FF2B5EF4-FFF2-40B4-BE49-F238E27FC236}">
                <a16:creationId xmlns:a16="http://schemas.microsoft.com/office/drawing/2014/main" id="{7AD0F048-5305-459F-8F5B-2CEDBFBAC87C}"/>
              </a:ext>
            </a:extLst>
          </p:cNvPr>
          <p:cNvSpPr txBox="1"/>
          <p:nvPr/>
        </p:nvSpPr>
        <p:spPr>
          <a:xfrm>
            <a:off x="3201512" y="4761642"/>
            <a:ext cx="1781216" cy="461665"/>
          </a:xfrm>
          <a:prstGeom prst="rect">
            <a:avLst/>
          </a:prstGeom>
          <a:noFill/>
        </p:spPr>
        <p:txBody>
          <a:bodyPr wrap="square" rtlCol="0">
            <a:spAutoFit/>
          </a:bodyPr>
          <a:lstStyle/>
          <a:p>
            <a:pPr algn="ctr"/>
            <a:r>
              <a:rPr lang="en-US" altLang="zh-TW" sz="2400" dirty="0"/>
              <a:t>Smoothing </a:t>
            </a:r>
            <a:endParaRPr lang="zh-TW" altLang="en-US" sz="2400" dirty="0"/>
          </a:p>
        </p:txBody>
      </p:sp>
      <p:cxnSp>
        <p:nvCxnSpPr>
          <p:cNvPr id="25" name="直線單箭頭接點 24">
            <a:extLst>
              <a:ext uri="{FF2B5EF4-FFF2-40B4-BE49-F238E27FC236}">
                <a16:creationId xmlns:a16="http://schemas.microsoft.com/office/drawing/2014/main" id="{9FD093D7-ADC2-4C64-A1AE-FB90BF1E2C05}"/>
              </a:ext>
            </a:extLst>
          </p:cNvPr>
          <p:cNvCxnSpPr>
            <a:cxnSpLocks/>
          </p:cNvCxnSpPr>
          <p:nvPr/>
        </p:nvCxnSpPr>
        <p:spPr>
          <a:xfrm>
            <a:off x="3254219" y="4713251"/>
            <a:ext cx="17794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97F176-9E53-4AD6-A1B7-7F54CCC7D02D}"/>
              </a:ext>
            </a:extLst>
          </p:cNvPr>
          <p:cNvSpPr/>
          <p:nvPr/>
        </p:nvSpPr>
        <p:spPr>
          <a:xfrm>
            <a:off x="5442830" y="5913961"/>
            <a:ext cx="1843774"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sp>
        <p:nvSpPr>
          <p:cNvPr id="27" name="矩形 26">
            <a:extLst>
              <a:ext uri="{FF2B5EF4-FFF2-40B4-BE49-F238E27FC236}">
                <a16:creationId xmlns:a16="http://schemas.microsoft.com/office/drawing/2014/main" id="{A9148B65-DCF0-4C0D-9244-8CB8DA8132C6}"/>
              </a:ext>
            </a:extLst>
          </p:cNvPr>
          <p:cNvSpPr/>
          <p:nvPr/>
        </p:nvSpPr>
        <p:spPr>
          <a:xfrm>
            <a:off x="5956285" y="6256993"/>
            <a:ext cx="922047"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0.37</a:t>
            </a:r>
            <a:endParaRPr lang="zh-TW" altLang="en-US" sz="2400" dirty="0"/>
          </a:p>
        </p:txBody>
      </p:sp>
      <p:sp>
        <p:nvSpPr>
          <p:cNvPr id="2" name="文字方塊 1">
            <a:extLst>
              <a:ext uri="{FF2B5EF4-FFF2-40B4-BE49-F238E27FC236}">
                <a16:creationId xmlns:a16="http://schemas.microsoft.com/office/drawing/2014/main" id="{4033B490-3CDB-4984-B447-AC8CB30D7B23}"/>
              </a:ext>
            </a:extLst>
          </p:cNvPr>
          <p:cNvSpPr txBox="1"/>
          <p:nvPr/>
        </p:nvSpPr>
        <p:spPr>
          <a:xfrm>
            <a:off x="7014667" y="2991832"/>
            <a:ext cx="1570783" cy="461665"/>
          </a:xfrm>
          <a:prstGeom prst="rect">
            <a:avLst/>
          </a:prstGeom>
          <a:noFill/>
        </p:spPr>
        <p:txBody>
          <a:bodyPr wrap="square" rtlCol="0">
            <a:spAutoFit/>
          </a:bodyPr>
          <a:lstStyle/>
          <a:p>
            <a:r>
              <a:rPr lang="en-US" altLang="zh-TW" sz="2400" dirty="0">
                <a:solidFill>
                  <a:srgbClr val="0000FF"/>
                </a:solidFill>
              </a:rPr>
              <a:t>Side Effect!</a:t>
            </a:r>
            <a:endParaRPr lang="zh-TW" altLang="en-US" sz="2400" dirty="0">
              <a:solidFill>
                <a:srgbClr val="0000FF"/>
              </a:solidFill>
            </a:endParaRPr>
          </a:p>
        </p:txBody>
      </p:sp>
    </p:spTree>
    <p:extLst>
      <p:ext uri="{BB962C8B-B14F-4D97-AF65-F5344CB8AC3E}">
        <p14:creationId xmlns:p14="http://schemas.microsoft.com/office/powerpoint/2010/main" val="20425525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24" grpId="0"/>
      <p:bldP spid="26" grpId="0"/>
      <p:bldP spid="27"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208331-7AC1-4D83-813C-E68AC406D312}"/>
              </a:ext>
            </a:extLst>
          </p:cNvPr>
          <p:cNvSpPr>
            <a:spLocks noGrp="1"/>
          </p:cNvSpPr>
          <p:nvPr>
            <p:ph type="title"/>
          </p:nvPr>
        </p:nvSpPr>
        <p:spPr/>
        <p:txBody>
          <a:bodyPr/>
          <a:lstStyle/>
          <a:p>
            <a:r>
              <a:rPr lang="en-US" altLang="zh-TW" dirty="0"/>
              <a:t>Passive Defense </a:t>
            </a:r>
            <a:endParaRPr lang="zh-TW" altLang="en-US" dirty="0"/>
          </a:p>
        </p:txBody>
      </p:sp>
      <p:pic>
        <p:nvPicPr>
          <p:cNvPr id="4" name="Picture 2" descr="Image compression in Photoshop">
            <a:extLst>
              <a:ext uri="{FF2B5EF4-FFF2-40B4-BE49-F238E27FC236}">
                <a16:creationId xmlns:a16="http://schemas.microsoft.com/office/drawing/2014/main" id="{0F35380E-CE41-40AB-B487-D938277A7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65" y="3068382"/>
            <a:ext cx="4334871" cy="227423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66EC9AB-9EF2-4E87-A46C-7DBD21B1AA6C}"/>
              </a:ext>
            </a:extLst>
          </p:cNvPr>
          <p:cNvSpPr/>
          <p:nvPr/>
        </p:nvSpPr>
        <p:spPr>
          <a:xfrm>
            <a:off x="1081149" y="5663662"/>
            <a:ext cx="3312702" cy="646331"/>
          </a:xfrm>
          <a:prstGeom prst="rect">
            <a:avLst/>
          </a:prstGeom>
        </p:spPr>
        <p:txBody>
          <a:bodyPr wrap="none">
            <a:spAutoFit/>
          </a:bodyPr>
          <a:lstStyle/>
          <a:p>
            <a:r>
              <a:rPr lang="zh-TW" altLang="en-US" dirty="0"/>
              <a:t>https://arxiv.org/abs/1704.01155</a:t>
            </a:r>
            <a:endParaRPr lang="en-US" altLang="zh-TW" dirty="0"/>
          </a:p>
          <a:p>
            <a:r>
              <a:rPr lang="en-US" altLang="zh-TW" dirty="0"/>
              <a:t>https://arxiv.org/abs/1802.06816</a:t>
            </a:r>
            <a:endParaRPr lang="zh-TW" altLang="en-US" dirty="0"/>
          </a:p>
        </p:txBody>
      </p:sp>
      <p:sp>
        <p:nvSpPr>
          <p:cNvPr id="6" name="文字方塊 5">
            <a:extLst>
              <a:ext uri="{FF2B5EF4-FFF2-40B4-BE49-F238E27FC236}">
                <a16:creationId xmlns:a16="http://schemas.microsoft.com/office/drawing/2014/main" id="{6C2F42BF-29AA-4098-9939-5F7E4981F145}"/>
              </a:ext>
            </a:extLst>
          </p:cNvPr>
          <p:cNvSpPr txBox="1"/>
          <p:nvPr/>
        </p:nvSpPr>
        <p:spPr>
          <a:xfrm>
            <a:off x="1081150" y="1890524"/>
            <a:ext cx="3312701" cy="523220"/>
          </a:xfrm>
          <a:prstGeom prst="rect">
            <a:avLst/>
          </a:prstGeom>
          <a:noFill/>
        </p:spPr>
        <p:txBody>
          <a:bodyPr wrap="square" rtlCol="0">
            <a:spAutoFit/>
          </a:bodyPr>
          <a:lstStyle/>
          <a:p>
            <a:r>
              <a:rPr lang="en-US" altLang="zh-TW" sz="2800" b="1" dirty="0"/>
              <a:t>Image Compression</a:t>
            </a:r>
            <a:endParaRPr lang="zh-TW" altLang="en-US" sz="2800" b="1" dirty="0"/>
          </a:p>
        </p:txBody>
      </p:sp>
      <p:sp>
        <p:nvSpPr>
          <p:cNvPr id="7" name="文字方塊 6">
            <a:extLst>
              <a:ext uri="{FF2B5EF4-FFF2-40B4-BE49-F238E27FC236}">
                <a16:creationId xmlns:a16="http://schemas.microsoft.com/office/drawing/2014/main" id="{513ECD16-8F0D-49DD-9177-A2C6C6186D95}"/>
              </a:ext>
            </a:extLst>
          </p:cNvPr>
          <p:cNvSpPr txBox="1"/>
          <p:nvPr/>
        </p:nvSpPr>
        <p:spPr>
          <a:xfrm>
            <a:off x="5172183" y="1890524"/>
            <a:ext cx="3312701" cy="523220"/>
          </a:xfrm>
          <a:prstGeom prst="rect">
            <a:avLst/>
          </a:prstGeom>
          <a:noFill/>
        </p:spPr>
        <p:txBody>
          <a:bodyPr wrap="square" rtlCol="0">
            <a:spAutoFit/>
          </a:bodyPr>
          <a:lstStyle/>
          <a:p>
            <a:pPr algn="ctr"/>
            <a:r>
              <a:rPr lang="en-US" altLang="zh-TW" sz="2800" b="1" dirty="0"/>
              <a:t>Generator </a:t>
            </a:r>
            <a:endParaRPr lang="zh-TW" altLang="en-US" sz="2800" b="1" dirty="0"/>
          </a:p>
        </p:txBody>
      </p:sp>
      <p:pic>
        <p:nvPicPr>
          <p:cNvPr id="8" name="圖片 7">
            <a:extLst>
              <a:ext uri="{FF2B5EF4-FFF2-40B4-BE49-F238E27FC236}">
                <a16:creationId xmlns:a16="http://schemas.microsoft.com/office/drawing/2014/main" id="{85350CE6-08AE-4DC1-9616-C14B809BE1A1}"/>
              </a:ext>
            </a:extLst>
          </p:cNvPr>
          <p:cNvPicPr>
            <a:picLocks noChangeAspect="1"/>
          </p:cNvPicPr>
          <p:nvPr/>
        </p:nvPicPr>
        <p:blipFill>
          <a:blip r:embed="rId3"/>
          <a:stretch>
            <a:fillRect/>
          </a:stretch>
        </p:blipFill>
        <p:spPr>
          <a:xfrm>
            <a:off x="5534089" y="3033641"/>
            <a:ext cx="1172678" cy="1208839"/>
          </a:xfrm>
          <a:prstGeom prst="rect">
            <a:avLst/>
          </a:prstGeom>
        </p:spPr>
      </p:pic>
      <p:pic>
        <p:nvPicPr>
          <p:cNvPr id="9" name="圖片 8">
            <a:extLst>
              <a:ext uri="{FF2B5EF4-FFF2-40B4-BE49-F238E27FC236}">
                <a16:creationId xmlns:a16="http://schemas.microsoft.com/office/drawing/2014/main" id="{047D5FDA-3A60-4C52-B630-81B6A01AF9B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6924535" y="3068382"/>
            <a:ext cx="1172678" cy="1208839"/>
          </a:xfrm>
          <a:prstGeom prst="rect">
            <a:avLst/>
          </a:prstGeom>
        </p:spPr>
      </p:pic>
      <p:sp>
        <p:nvSpPr>
          <p:cNvPr id="10" name="文字方塊 9">
            <a:extLst>
              <a:ext uri="{FF2B5EF4-FFF2-40B4-BE49-F238E27FC236}">
                <a16:creationId xmlns:a16="http://schemas.microsoft.com/office/drawing/2014/main" id="{7ABDF01D-8901-4CB7-8AF7-2C53862498A2}"/>
              </a:ext>
            </a:extLst>
          </p:cNvPr>
          <p:cNvSpPr txBox="1"/>
          <p:nvPr/>
        </p:nvSpPr>
        <p:spPr>
          <a:xfrm>
            <a:off x="5500993" y="4242480"/>
            <a:ext cx="1288742" cy="646331"/>
          </a:xfrm>
          <a:prstGeom prst="rect">
            <a:avLst/>
          </a:prstGeom>
          <a:noFill/>
        </p:spPr>
        <p:txBody>
          <a:bodyPr wrap="square" rtlCol="0">
            <a:spAutoFit/>
          </a:bodyPr>
          <a:lstStyle/>
          <a:p>
            <a:pPr algn="ctr"/>
            <a:r>
              <a:rPr lang="en-US" altLang="zh-TW" dirty="0"/>
              <a:t>Input image</a:t>
            </a:r>
            <a:endParaRPr lang="zh-TW" altLang="en-US" dirty="0"/>
          </a:p>
        </p:txBody>
      </p:sp>
      <p:cxnSp>
        <p:nvCxnSpPr>
          <p:cNvPr id="14" name="直線單箭頭接點 13">
            <a:extLst>
              <a:ext uri="{FF2B5EF4-FFF2-40B4-BE49-F238E27FC236}">
                <a16:creationId xmlns:a16="http://schemas.microsoft.com/office/drawing/2014/main" id="{ECD69B33-6724-483E-8363-B9AB34104392}"/>
              </a:ext>
            </a:extLst>
          </p:cNvPr>
          <p:cNvCxnSpPr>
            <a:cxnSpLocks/>
          </p:cNvCxnSpPr>
          <p:nvPr/>
        </p:nvCxnSpPr>
        <p:spPr>
          <a:xfrm flipH="1" flipV="1">
            <a:off x="7510874" y="5556737"/>
            <a:ext cx="1" cy="4208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圓角 11">
            <a:extLst>
              <a:ext uri="{FF2B5EF4-FFF2-40B4-BE49-F238E27FC236}">
                <a16:creationId xmlns:a16="http://schemas.microsoft.com/office/drawing/2014/main" id="{2200E7CA-6E9C-4B22-81C3-A521F35C3256}"/>
              </a:ext>
            </a:extLst>
          </p:cNvPr>
          <p:cNvSpPr/>
          <p:nvPr/>
        </p:nvSpPr>
        <p:spPr>
          <a:xfrm>
            <a:off x="6989093" y="5915501"/>
            <a:ext cx="1023712" cy="18038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cxnSp>
        <p:nvCxnSpPr>
          <p:cNvPr id="16" name="直線單箭頭接點 15">
            <a:extLst>
              <a:ext uri="{FF2B5EF4-FFF2-40B4-BE49-F238E27FC236}">
                <a16:creationId xmlns:a16="http://schemas.microsoft.com/office/drawing/2014/main" id="{20B031D0-A4FB-4E15-8F7E-D7C41D7E96C0}"/>
              </a:ext>
            </a:extLst>
          </p:cNvPr>
          <p:cNvCxnSpPr>
            <a:cxnSpLocks/>
          </p:cNvCxnSpPr>
          <p:nvPr/>
        </p:nvCxnSpPr>
        <p:spPr>
          <a:xfrm flipH="1" flipV="1">
            <a:off x="7510873" y="4256155"/>
            <a:ext cx="1" cy="4208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A4A37907-EE71-47B3-BD58-44205E988C5F}"/>
              </a:ext>
            </a:extLst>
          </p:cNvPr>
          <p:cNvSpPr/>
          <p:nvPr/>
        </p:nvSpPr>
        <p:spPr>
          <a:xfrm>
            <a:off x="6924535" y="4565645"/>
            <a:ext cx="1172678" cy="991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18" name="文字方塊 17">
            <a:extLst>
              <a:ext uri="{FF2B5EF4-FFF2-40B4-BE49-F238E27FC236}">
                <a16:creationId xmlns:a16="http://schemas.microsoft.com/office/drawing/2014/main" id="{C1659A44-DCB4-466C-A94E-4E0F52153B06}"/>
              </a:ext>
            </a:extLst>
          </p:cNvPr>
          <p:cNvSpPr txBox="1"/>
          <p:nvPr/>
        </p:nvSpPr>
        <p:spPr>
          <a:xfrm>
            <a:off x="5231955" y="2443836"/>
            <a:ext cx="4572000" cy="369332"/>
          </a:xfrm>
          <a:prstGeom prst="rect">
            <a:avLst/>
          </a:prstGeom>
          <a:noFill/>
        </p:spPr>
        <p:txBody>
          <a:bodyPr wrap="square">
            <a:spAutoFit/>
          </a:bodyPr>
          <a:lstStyle/>
          <a:p>
            <a:r>
              <a:rPr lang="zh-TW" altLang="en-US" dirty="0"/>
              <a:t>https://arxiv.org/abs/1805.06605</a:t>
            </a:r>
          </a:p>
        </p:txBody>
      </p:sp>
    </p:spTree>
    <p:extLst>
      <p:ext uri="{BB962C8B-B14F-4D97-AF65-F5344CB8AC3E}">
        <p14:creationId xmlns:p14="http://schemas.microsoft.com/office/powerpoint/2010/main" val="24304362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715277A-0905-40A5-982B-F8194D26B156}"/>
              </a:ext>
            </a:extLst>
          </p:cNvPr>
          <p:cNvPicPr>
            <a:picLocks noChangeAspect="1"/>
          </p:cNvPicPr>
          <p:nvPr/>
        </p:nvPicPr>
        <p:blipFill>
          <a:blip r:embed="rId3"/>
          <a:stretch>
            <a:fillRect/>
          </a:stretch>
        </p:blipFill>
        <p:spPr>
          <a:xfrm>
            <a:off x="0" y="1637382"/>
            <a:ext cx="9144000" cy="4358493"/>
          </a:xfrm>
          <a:prstGeom prst="rect">
            <a:avLst/>
          </a:prstGeom>
        </p:spPr>
      </p:pic>
      <p:sp>
        <p:nvSpPr>
          <p:cNvPr id="2" name="標題 1">
            <a:extLst>
              <a:ext uri="{FF2B5EF4-FFF2-40B4-BE49-F238E27FC236}">
                <a16:creationId xmlns:a16="http://schemas.microsoft.com/office/drawing/2014/main" id="{6B3AAE25-7F91-4704-9A9C-DC856296DA0C}"/>
              </a:ext>
            </a:extLst>
          </p:cNvPr>
          <p:cNvSpPr>
            <a:spLocks noGrp="1"/>
          </p:cNvSpPr>
          <p:nvPr>
            <p:ph type="title"/>
          </p:nvPr>
        </p:nvSpPr>
        <p:spPr/>
        <p:txBody>
          <a:bodyPr/>
          <a:lstStyle/>
          <a:p>
            <a:r>
              <a:rPr lang="en-US" altLang="zh-TW" dirty="0"/>
              <a:t>Passive Defense - Randomization</a:t>
            </a:r>
            <a:endParaRPr lang="zh-TW" altLang="en-US" dirty="0"/>
          </a:p>
        </p:txBody>
      </p:sp>
      <p:sp>
        <p:nvSpPr>
          <p:cNvPr id="3" name="內容版面配置區 2">
            <a:extLst>
              <a:ext uri="{FF2B5EF4-FFF2-40B4-BE49-F238E27FC236}">
                <a16:creationId xmlns:a16="http://schemas.microsoft.com/office/drawing/2014/main" id="{9F703E00-49D9-4238-9D82-2F167886DD7F}"/>
              </a:ext>
            </a:extLst>
          </p:cNvPr>
          <p:cNvSpPr>
            <a:spLocks noGrp="1"/>
          </p:cNvSpPr>
          <p:nvPr>
            <p:ph idx="1"/>
          </p:nvPr>
        </p:nvSpPr>
        <p:spPr/>
        <p:txBody>
          <a:bodyPr/>
          <a:lstStyle/>
          <a:p>
            <a:endParaRPr lang="zh-TW" altLang="en-US"/>
          </a:p>
        </p:txBody>
      </p:sp>
      <p:sp>
        <p:nvSpPr>
          <p:cNvPr id="4" name="矩形 3">
            <a:extLst>
              <a:ext uri="{FF2B5EF4-FFF2-40B4-BE49-F238E27FC236}">
                <a16:creationId xmlns:a16="http://schemas.microsoft.com/office/drawing/2014/main" id="{9FF5C913-204C-4548-A723-983B2CCAA526}"/>
              </a:ext>
            </a:extLst>
          </p:cNvPr>
          <p:cNvSpPr/>
          <p:nvPr/>
        </p:nvSpPr>
        <p:spPr>
          <a:xfrm>
            <a:off x="5327379" y="5995875"/>
            <a:ext cx="3312702" cy="369332"/>
          </a:xfrm>
          <a:prstGeom prst="rect">
            <a:avLst/>
          </a:prstGeom>
        </p:spPr>
        <p:txBody>
          <a:bodyPr wrap="none">
            <a:spAutoFit/>
          </a:bodyPr>
          <a:lstStyle/>
          <a:p>
            <a:r>
              <a:rPr lang="en-US" altLang="zh-TW" dirty="0"/>
              <a:t>https://arxiv.org/abs/1711.01991</a:t>
            </a:r>
            <a:endParaRPr lang="zh-TW" altLang="en-US" dirty="0"/>
          </a:p>
        </p:txBody>
      </p:sp>
    </p:spTree>
    <p:extLst>
      <p:ext uri="{BB962C8B-B14F-4D97-AF65-F5344CB8AC3E}">
        <p14:creationId xmlns:p14="http://schemas.microsoft.com/office/powerpoint/2010/main" val="15628869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26F00A-BC93-4600-92AD-3C3AF8F3B27D}"/>
              </a:ext>
            </a:extLst>
          </p:cNvPr>
          <p:cNvSpPr>
            <a:spLocks noGrp="1"/>
          </p:cNvSpPr>
          <p:nvPr>
            <p:ph type="title"/>
          </p:nvPr>
        </p:nvSpPr>
        <p:spPr/>
        <p:txBody>
          <a:bodyPr/>
          <a:lstStyle/>
          <a:p>
            <a:r>
              <a:rPr lang="en-US" altLang="zh-TW" dirty="0"/>
              <a:t>Proactive Defense </a:t>
            </a:r>
            <a:endParaRPr lang="zh-TW" altLang="en-US" dirty="0"/>
          </a:p>
        </p:txBody>
      </p:sp>
      <p:sp>
        <p:nvSpPr>
          <p:cNvPr id="3" name="內容版面配置區 2">
            <a:extLst>
              <a:ext uri="{FF2B5EF4-FFF2-40B4-BE49-F238E27FC236}">
                <a16:creationId xmlns:a16="http://schemas.microsoft.com/office/drawing/2014/main" id="{52F237DA-971A-4459-844D-2FD7445051F5}"/>
              </a:ext>
            </a:extLst>
          </p:cNvPr>
          <p:cNvSpPr>
            <a:spLocks noGrp="1"/>
          </p:cNvSpPr>
          <p:nvPr>
            <p:ph idx="1"/>
          </p:nvPr>
        </p:nvSpPr>
        <p:spPr/>
        <p:txBody>
          <a:bodyPr/>
          <a:lstStyle/>
          <a:p>
            <a:endParaRPr lang="en-US" altLang="zh-TW" dirty="0"/>
          </a:p>
          <a:p>
            <a:endParaRPr lang="zh-TW" altLang="en-US" dirty="0"/>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5AD8600B-8FCB-410F-B711-477A24101F3C}"/>
                  </a:ext>
                </a:extLst>
              </p:cNvPr>
              <p:cNvSpPr txBox="1"/>
              <p:nvPr/>
            </p:nvSpPr>
            <p:spPr>
              <a:xfrm>
                <a:off x="686706" y="1488349"/>
                <a:ext cx="7809564" cy="509178"/>
              </a:xfrm>
              <a:prstGeom prst="rect">
                <a:avLst/>
              </a:prstGeom>
              <a:noFill/>
            </p:spPr>
            <p:txBody>
              <a:bodyPr wrap="square" rtlCol="0">
                <a:spAutoFit/>
              </a:bodyPr>
              <a:lstStyle/>
              <a:p>
                <a:r>
                  <a:rPr lang="en-US" altLang="zh-TW" sz="2400" dirty="0"/>
                  <a:t>Given training set </a:t>
                </a:r>
                <a14:m>
                  <m:oMath xmlns:m="http://schemas.openxmlformats.org/officeDocument/2006/math">
                    <m:r>
                      <a:rPr lang="zh-TW" altLang="en-US" sz="2400" b="0" i="1" smtClean="0">
                        <a:latin typeface="Cambria Math" panose="02040503050406030204" pitchFamily="18" charset="0"/>
                      </a:rPr>
                      <m:t>𝒳</m:t>
                    </m:r>
                    <m:r>
                      <a:rPr lang="en-US" altLang="zh-TW" sz="2400" b="0" i="0" smtClean="0">
                        <a:latin typeface="Cambria Math" panose="02040503050406030204" pitchFamily="18" charset="0"/>
                      </a:rPr>
                      <m:t>=</m:t>
                    </m:r>
                    <m:d>
                      <m:dPr>
                        <m:begChr m:val="{"/>
                        <m:endChr m:val="}"/>
                        <m:ctrlPr>
                          <a:rPr lang="en-US" altLang="zh-TW" sz="2400" i="1" smtClean="0">
                            <a:latin typeface="Cambria Math" panose="02040503050406030204" pitchFamily="18" charset="0"/>
                          </a:rPr>
                        </m:ctrlPr>
                      </m:dPr>
                      <m:e>
                        <m:d>
                          <m:dPr>
                            <m:ctrlPr>
                              <a:rPr lang="en-US" altLang="zh-TW" sz="2400" i="1" smtClean="0">
                                <a:latin typeface="Cambria Math" panose="02040503050406030204" pitchFamily="18" charset="0"/>
                              </a:rPr>
                            </m:ctrlPr>
                          </m:dPr>
                          <m:e>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𝒙</m:t>
                                </m:r>
                              </m:e>
                              <m:sup>
                                <m:r>
                                  <a:rPr lang="en-US" altLang="zh-TW" sz="2400" b="1" i="1" smtClean="0">
                                    <a:latin typeface="Cambria Math" panose="02040503050406030204" pitchFamily="18" charset="0"/>
                                  </a:rPr>
                                  <m:t>𝟏</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e>
                        </m:d>
                        <m:r>
                          <a:rPr lang="en-US" altLang="zh-TW" sz="2400" b="0" i="1" smtClean="0">
                            <a:latin typeface="Cambria Math" panose="02040503050406030204" pitchFamily="18" charset="0"/>
                          </a:rPr>
                          <m:t>,</m:t>
                        </m:r>
                        <m:d>
                          <m:dPr>
                            <m:ctrlPr>
                              <a:rPr lang="en-US" altLang="zh-TW" sz="2400" b="0" i="1" smtClean="0">
                                <a:latin typeface="Cambria Math" panose="02040503050406030204" pitchFamily="18" charset="0"/>
                              </a:rPr>
                            </m:ctrlPr>
                          </m:dPr>
                          <m:e>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smtClean="0">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2</m:t>
                                </m:r>
                              </m:sup>
                            </m:sSup>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d>
                          <m:dPr>
                            <m:ctrlPr>
                              <a:rPr lang="en-US" altLang="zh-TW" sz="2400" b="0" i="1" smtClean="0">
                                <a:latin typeface="Cambria Math" panose="02040503050406030204" pitchFamily="18" charset="0"/>
                                <a:ea typeface="Cambria Math" panose="02040503050406030204" pitchFamily="18" charset="0"/>
                              </a:rPr>
                            </m:ctrlPr>
                          </m:dPr>
                          <m:e>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smtClean="0">
                                    <a:latin typeface="Cambria Math" panose="02040503050406030204" pitchFamily="18" charset="0"/>
                                  </a:rPr>
                                  <m:t>𝑵</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𝑦</m:t>
                                </m:r>
                              </m:sup>
                            </m:sSup>
                          </m:e>
                        </m:d>
                      </m:e>
                    </m:d>
                  </m:oMath>
                </a14:m>
                <a:endParaRPr lang="zh-TW" altLang="en-US" sz="2400" dirty="0"/>
              </a:p>
            </p:txBody>
          </p:sp>
        </mc:Choice>
        <mc:Fallback xmlns="">
          <p:sp>
            <p:nvSpPr>
              <p:cNvPr id="11" name="文字方塊 10">
                <a:extLst>
                  <a:ext uri="{FF2B5EF4-FFF2-40B4-BE49-F238E27FC236}">
                    <a16:creationId xmlns:a16="http://schemas.microsoft.com/office/drawing/2014/main" id="{5AD8600B-8FCB-410F-B711-477A24101F3C}"/>
                  </a:ext>
                </a:extLst>
              </p:cNvPr>
              <p:cNvSpPr txBox="1">
                <a:spLocks noRot="1" noChangeAspect="1" noMove="1" noResize="1" noEditPoints="1" noAdjustHandles="1" noChangeArrowheads="1" noChangeShapeType="1" noTextEdit="1"/>
              </p:cNvSpPr>
              <p:nvPr/>
            </p:nvSpPr>
            <p:spPr>
              <a:xfrm>
                <a:off x="686706" y="1488349"/>
                <a:ext cx="7809564" cy="509178"/>
              </a:xfrm>
              <a:prstGeom prst="rect">
                <a:avLst/>
              </a:prstGeom>
              <a:blipFill>
                <a:blip r:embed="rId3"/>
                <a:stretch>
                  <a:fillRect l="-1249" t="-3571" b="-2261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E423C2E4-F858-4428-B9B9-604136D806C1}"/>
                  </a:ext>
                </a:extLst>
              </p:cNvPr>
              <p:cNvSpPr txBox="1"/>
              <p:nvPr/>
            </p:nvSpPr>
            <p:spPr>
              <a:xfrm>
                <a:off x="1415417" y="3073586"/>
                <a:ext cx="7248155" cy="461665"/>
              </a:xfrm>
              <a:prstGeom prst="rect">
                <a:avLst/>
              </a:prstGeom>
              <a:noFill/>
            </p:spPr>
            <p:txBody>
              <a:bodyPr wrap="square" rtlCol="0">
                <a:spAutoFit/>
              </a:bodyPr>
              <a:lstStyle/>
              <a:p>
                <a:r>
                  <a:rPr lang="en-US" altLang="zh-TW" sz="2400" dirty="0"/>
                  <a:t>Find adversarial input </a:t>
                </a:r>
                <a14:m>
                  <m:oMath xmlns:m="http://schemas.openxmlformats.org/officeDocument/2006/math">
                    <m:sSup>
                      <m:sSupPr>
                        <m:ctrlPr>
                          <a:rPr lang="en-US" altLang="zh-TW" sz="2400" b="1" i="1">
                            <a:latin typeface="Cambria Math" panose="02040503050406030204" pitchFamily="18" charset="0"/>
                          </a:rPr>
                        </m:ctrlPr>
                      </m:sSupPr>
                      <m:e>
                        <m:acc>
                          <m:accPr>
                            <m:chr m:val="̃"/>
                            <m:ctrlPr>
                              <a:rPr lang="en-US" altLang="zh-TW" sz="2400" b="1" i="1" smtClean="0">
                                <a:latin typeface="Cambria Math" panose="02040503050406030204" pitchFamily="18" charset="0"/>
                              </a:rPr>
                            </m:ctrlPr>
                          </m:accPr>
                          <m:e>
                            <m:r>
                              <a:rPr lang="en-US" altLang="zh-TW" sz="2400" b="1" i="1" smtClean="0">
                                <a:latin typeface="Cambria Math" panose="02040503050406030204" pitchFamily="18" charset="0"/>
                              </a:rPr>
                              <m:t>𝒙</m:t>
                            </m:r>
                          </m:e>
                        </m:acc>
                      </m:e>
                      <m:sup>
                        <m:r>
                          <a:rPr lang="en-US" altLang="zh-TW" sz="2400" b="1" i="1">
                            <a:latin typeface="Cambria Math" panose="02040503050406030204" pitchFamily="18" charset="0"/>
                          </a:rPr>
                          <m:t>𝒏</m:t>
                        </m:r>
                      </m:sup>
                    </m:sSup>
                  </m:oMath>
                </a14:m>
                <a:r>
                  <a:rPr lang="en-US" altLang="zh-TW" sz="2400" dirty="0"/>
                  <a:t> given </a:t>
                </a:r>
                <a14:m>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𝒏</m:t>
                        </m:r>
                      </m:sup>
                    </m:sSup>
                  </m:oMath>
                </a14:m>
                <a:r>
                  <a:rPr lang="en-US" altLang="zh-TW" sz="2400" dirty="0"/>
                  <a:t> by an attack algorithm  </a:t>
                </a:r>
                <a:endParaRPr lang="zh-TW" altLang="en-US" sz="2400" dirty="0"/>
              </a:p>
            </p:txBody>
          </p:sp>
        </mc:Choice>
        <mc:Fallback xmlns="">
          <p:sp>
            <p:nvSpPr>
              <p:cNvPr id="12" name="文字方塊 11">
                <a:extLst>
                  <a:ext uri="{FF2B5EF4-FFF2-40B4-BE49-F238E27FC236}">
                    <a16:creationId xmlns:a16="http://schemas.microsoft.com/office/drawing/2014/main" id="{E423C2E4-F858-4428-B9B9-604136D806C1}"/>
                  </a:ext>
                </a:extLst>
              </p:cNvPr>
              <p:cNvSpPr txBox="1">
                <a:spLocks noRot="1" noChangeAspect="1" noMove="1" noResize="1" noEditPoints="1" noAdjustHandles="1" noChangeArrowheads="1" noChangeShapeType="1" noTextEdit="1"/>
              </p:cNvSpPr>
              <p:nvPr/>
            </p:nvSpPr>
            <p:spPr>
              <a:xfrm>
                <a:off x="1415417" y="3073586"/>
                <a:ext cx="7248155" cy="461665"/>
              </a:xfrm>
              <a:prstGeom prst="rect">
                <a:avLst/>
              </a:prstGeom>
              <a:blipFill>
                <a:blip r:embed="rId4"/>
                <a:stretch>
                  <a:fillRect l="-1262" t="-10526" r="-2775"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9B2FD54-4A93-40C4-BEF6-6E508CA953FA}"/>
                  </a:ext>
                </a:extLst>
              </p:cNvPr>
              <p:cNvSpPr txBox="1"/>
              <p:nvPr/>
            </p:nvSpPr>
            <p:spPr>
              <a:xfrm>
                <a:off x="701220" y="4665719"/>
                <a:ext cx="5614140" cy="461665"/>
              </a:xfrm>
              <a:prstGeom prst="rect">
                <a:avLst/>
              </a:prstGeom>
              <a:noFill/>
            </p:spPr>
            <p:txBody>
              <a:bodyPr wrap="square" rtlCol="0">
                <a:spAutoFit/>
              </a:bodyPr>
              <a:lstStyle/>
              <a:p>
                <a:r>
                  <a:rPr lang="en-US" altLang="zh-TW" sz="2400" dirty="0"/>
                  <a:t>Using both </a:t>
                </a:r>
                <a14:m>
                  <m:oMath xmlns:m="http://schemas.openxmlformats.org/officeDocument/2006/math">
                    <m:r>
                      <a:rPr lang="zh-TW" altLang="en-US" sz="2400" i="1">
                        <a:latin typeface="Cambria Math" panose="02040503050406030204" pitchFamily="18" charset="0"/>
                      </a:rPr>
                      <m:t>𝒳</m:t>
                    </m:r>
                  </m:oMath>
                </a14:m>
                <a:r>
                  <a:rPr lang="en-US" altLang="zh-TW" sz="2400" dirty="0"/>
                  <a:t> and </a:t>
                </a:r>
                <a14:m>
                  <m:oMath xmlns:m="http://schemas.openxmlformats.org/officeDocument/2006/math">
                    <m:r>
                      <a:rPr lang="zh-TW" altLang="en-US" sz="2400" i="1">
                        <a:latin typeface="Cambria Math" panose="02040503050406030204" pitchFamily="18" charset="0"/>
                      </a:rPr>
                      <m:t>𝒳</m:t>
                    </m:r>
                    <m:r>
                      <a:rPr lang="en-US" altLang="zh-TW" sz="2400">
                        <a:latin typeface="Cambria Math" panose="02040503050406030204" pitchFamily="18" charset="0"/>
                      </a:rPr>
                      <m:t>′</m:t>
                    </m:r>
                  </m:oMath>
                </a14:m>
                <a:r>
                  <a:rPr lang="en-US" altLang="zh-TW" sz="2400" dirty="0"/>
                  <a:t> to update your model  </a:t>
                </a:r>
                <a:endParaRPr lang="zh-TW" altLang="en-US" sz="2400" dirty="0"/>
              </a:p>
            </p:txBody>
          </p:sp>
        </mc:Choice>
        <mc:Fallback xmlns="">
          <p:sp>
            <p:nvSpPr>
              <p:cNvPr id="13" name="文字方塊 12">
                <a:extLst>
                  <a:ext uri="{FF2B5EF4-FFF2-40B4-BE49-F238E27FC236}">
                    <a16:creationId xmlns:a16="http://schemas.microsoft.com/office/drawing/2014/main" id="{19B2FD54-4A93-40C4-BEF6-6E508CA953FA}"/>
                  </a:ext>
                </a:extLst>
              </p:cNvPr>
              <p:cNvSpPr txBox="1">
                <a:spLocks noRot="1" noChangeAspect="1" noMove="1" noResize="1" noEditPoints="1" noAdjustHandles="1" noChangeArrowheads="1" noChangeShapeType="1" noTextEdit="1"/>
              </p:cNvSpPr>
              <p:nvPr/>
            </p:nvSpPr>
            <p:spPr>
              <a:xfrm>
                <a:off x="701220" y="4665719"/>
                <a:ext cx="5614140" cy="461665"/>
              </a:xfrm>
              <a:prstGeom prst="rect">
                <a:avLst/>
              </a:prstGeom>
              <a:blipFill>
                <a:blip r:embed="rId5"/>
                <a:stretch>
                  <a:fillRect l="-1629" t="-10526" r="-2823"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D944B8B6-844F-429D-8753-B97C889EC2C2}"/>
                  </a:ext>
                </a:extLst>
              </p:cNvPr>
              <p:cNvSpPr txBox="1"/>
              <p:nvPr/>
            </p:nvSpPr>
            <p:spPr>
              <a:xfrm>
                <a:off x="686706" y="2585731"/>
                <a:ext cx="3487479" cy="461665"/>
              </a:xfrm>
              <a:prstGeom prst="rect">
                <a:avLst/>
              </a:prstGeom>
              <a:noFill/>
            </p:spPr>
            <p:txBody>
              <a:bodyPr wrap="square" rtlCol="0">
                <a:spAutoFit/>
              </a:bodyPr>
              <a:lstStyle/>
              <a:p>
                <a:r>
                  <a:rPr lang="en-US" altLang="zh-TW" sz="2400" dirty="0"/>
                  <a:t>For </a:t>
                </a:r>
                <a14:m>
                  <m:oMath xmlns:m="http://schemas.openxmlformats.org/officeDocument/2006/math">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=1</m:t>
                    </m:r>
                  </m:oMath>
                </a14:m>
                <a:r>
                  <a:rPr lang="en-US" altLang="zh-TW" sz="2400" dirty="0"/>
                  <a:t> to </a:t>
                </a:r>
                <a14:m>
                  <m:oMath xmlns:m="http://schemas.openxmlformats.org/officeDocument/2006/math">
                    <m:r>
                      <a:rPr lang="en-US" altLang="zh-TW" sz="2400" b="0" i="1" smtClean="0">
                        <a:latin typeface="Cambria Math" panose="02040503050406030204" pitchFamily="18" charset="0"/>
                      </a:rPr>
                      <m:t>𝑁</m:t>
                    </m:r>
                  </m:oMath>
                </a14:m>
                <a:r>
                  <a:rPr lang="en-US" altLang="zh-TW" sz="2400" dirty="0"/>
                  <a:t> </a:t>
                </a:r>
                <a:endParaRPr lang="zh-TW" altLang="en-US" sz="2400" dirty="0"/>
              </a:p>
            </p:txBody>
          </p:sp>
        </mc:Choice>
        <mc:Fallback xmlns="">
          <p:sp>
            <p:nvSpPr>
              <p:cNvPr id="14" name="文字方塊 13">
                <a:extLst>
                  <a:ext uri="{FF2B5EF4-FFF2-40B4-BE49-F238E27FC236}">
                    <a16:creationId xmlns:a16="http://schemas.microsoft.com/office/drawing/2014/main" id="{D944B8B6-844F-429D-8753-B97C889EC2C2}"/>
                  </a:ext>
                </a:extLst>
              </p:cNvPr>
              <p:cNvSpPr txBox="1">
                <a:spLocks noRot="1" noChangeAspect="1" noMove="1" noResize="1" noEditPoints="1" noAdjustHandles="1" noChangeArrowheads="1" noChangeShapeType="1" noTextEdit="1"/>
              </p:cNvSpPr>
              <p:nvPr/>
            </p:nvSpPr>
            <p:spPr>
              <a:xfrm>
                <a:off x="686706" y="2585731"/>
                <a:ext cx="3487479" cy="461665"/>
              </a:xfrm>
              <a:prstGeom prst="rect">
                <a:avLst/>
              </a:prstGeom>
              <a:blipFill>
                <a:blip r:embed="rId6"/>
                <a:stretch>
                  <a:fillRect l="-2797" t="-10526" b="-28947"/>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18806A7B-B4C0-4388-AFC4-3FFCD0EF1191}"/>
              </a:ext>
            </a:extLst>
          </p:cNvPr>
          <p:cNvSpPr txBox="1"/>
          <p:nvPr/>
        </p:nvSpPr>
        <p:spPr>
          <a:xfrm>
            <a:off x="686706" y="3663685"/>
            <a:ext cx="6478816" cy="830997"/>
          </a:xfrm>
          <a:prstGeom prst="rect">
            <a:avLst/>
          </a:prstGeom>
          <a:noFill/>
        </p:spPr>
        <p:txBody>
          <a:bodyPr wrap="square" rtlCol="0">
            <a:spAutoFit/>
          </a:bodyPr>
          <a:lstStyle/>
          <a:p>
            <a:r>
              <a:rPr lang="en-US" altLang="zh-TW" sz="2400" dirty="0"/>
              <a:t>We have new training data </a:t>
            </a:r>
          </a:p>
          <a:p>
            <a:endParaRPr lang="zh-TW" altLang="en-US" sz="2400" dirty="0"/>
          </a:p>
        </p:txBody>
      </p:sp>
      <p:sp>
        <p:nvSpPr>
          <p:cNvPr id="16" name="文字方塊 15">
            <a:extLst>
              <a:ext uri="{FF2B5EF4-FFF2-40B4-BE49-F238E27FC236}">
                <a16:creationId xmlns:a16="http://schemas.microsoft.com/office/drawing/2014/main" id="{5BDD78E6-18AF-4A46-86A2-F51D79282CA6}"/>
              </a:ext>
            </a:extLst>
          </p:cNvPr>
          <p:cNvSpPr txBox="1"/>
          <p:nvPr/>
        </p:nvSpPr>
        <p:spPr>
          <a:xfrm>
            <a:off x="5210271" y="5133886"/>
            <a:ext cx="329170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b="1" dirty="0"/>
              <a:t>Data Augmentation</a:t>
            </a:r>
            <a:endParaRPr lang="zh-TW" altLang="en-US" sz="2400" b="1" dirty="0"/>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C1ED0FEC-19A2-4290-95A1-4EEB29F54AEA}"/>
                  </a:ext>
                </a:extLst>
              </p:cNvPr>
              <p:cNvSpPr/>
              <p:nvPr/>
            </p:nvSpPr>
            <p:spPr>
              <a:xfrm>
                <a:off x="2927838" y="4107884"/>
                <a:ext cx="5032723"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𝒳</m:t>
                      </m:r>
                      <m:r>
                        <a:rPr lang="en-US" altLang="zh-TW" sz="2400" b="0" i="0" smtClean="0">
                          <a:latin typeface="Cambria Math" panose="02040503050406030204" pitchFamily="18" charset="0"/>
                        </a:rPr>
                        <m:t>′</m:t>
                      </m:r>
                      <m:r>
                        <a:rPr lang="en-US" altLang="zh-TW" sz="2400">
                          <a:latin typeface="Cambria Math" panose="02040503050406030204" pitchFamily="18" charset="0"/>
                        </a:rPr>
                        <m:t>=</m:t>
                      </m:r>
                      <m:d>
                        <m:dPr>
                          <m:begChr m:val="{"/>
                          <m:endChr m:val="}"/>
                          <m:ctrlPr>
                            <a:rPr lang="en-US" altLang="zh-TW" sz="2400" i="1">
                              <a:latin typeface="Cambria Math" panose="02040503050406030204" pitchFamily="18" charset="0"/>
                            </a:rPr>
                          </m:ctrlPr>
                        </m:dPr>
                        <m:e>
                          <m:d>
                            <m:dPr>
                              <m:ctrlPr>
                                <a:rPr lang="en-US" altLang="zh-TW" sz="2400" i="1">
                                  <a:latin typeface="Cambria Math" panose="02040503050406030204" pitchFamily="18" charset="0"/>
                                </a:rPr>
                              </m:ctrlPr>
                            </m:dPr>
                            <m:e>
                              <m:sSup>
                                <m:sSupPr>
                                  <m:ctrlPr>
                                    <a:rPr lang="en-US" altLang="zh-TW" sz="2400" b="1" i="1">
                                      <a:latin typeface="Cambria Math" panose="02040503050406030204" pitchFamily="18" charset="0"/>
                                    </a:rPr>
                                  </m:ctrlPr>
                                </m:sSupPr>
                                <m:e>
                                  <m:acc>
                                    <m:accPr>
                                      <m:chr m:val="̃"/>
                                      <m:ctrlPr>
                                        <a:rPr lang="en-US" altLang="zh-TW" sz="2400" b="1" i="1">
                                          <a:latin typeface="Cambria Math" panose="02040503050406030204" pitchFamily="18" charset="0"/>
                                        </a:rPr>
                                      </m:ctrlPr>
                                    </m:accPr>
                                    <m:e>
                                      <m:r>
                                        <a:rPr lang="en-US" altLang="zh-TW" sz="2400" b="1" i="1">
                                          <a:latin typeface="Cambria Math" panose="02040503050406030204" pitchFamily="18" charset="0"/>
                                        </a:rPr>
                                        <m:t>𝒙</m:t>
                                      </m:r>
                                    </m:e>
                                  </m:acc>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p>
                                <m:sSupPr>
                                  <m:ctrlPr>
                                    <a:rPr lang="en-US" altLang="zh-TW" sz="2400" b="1" i="1">
                                      <a:latin typeface="Cambria Math" panose="02040503050406030204" pitchFamily="18" charset="0"/>
                                    </a:rPr>
                                  </m:ctrlPr>
                                </m:sSupPr>
                                <m:e>
                                  <m:acc>
                                    <m:accPr>
                                      <m:chr m:val="̃"/>
                                      <m:ctrlPr>
                                        <a:rPr lang="en-US" altLang="zh-TW" sz="2400" b="1" i="1">
                                          <a:latin typeface="Cambria Math" panose="02040503050406030204" pitchFamily="18" charset="0"/>
                                        </a:rPr>
                                      </m:ctrlPr>
                                    </m:accPr>
                                    <m:e>
                                      <m:r>
                                        <a:rPr lang="en-US" altLang="zh-TW" sz="2400" b="1" i="1">
                                          <a:latin typeface="Cambria Math" panose="02040503050406030204" pitchFamily="18" charset="0"/>
                                        </a:rPr>
                                        <m:t>𝒙</m:t>
                                      </m:r>
                                    </m:e>
                                  </m:acc>
                                </m:e>
                                <m:sup>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2</m:t>
                                  </m:r>
                                </m:sup>
                              </m:sSup>
                            </m:e>
                          </m:d>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d>
                            <m:dPr>
                              <m:ctrlPr>
                                <a:rPr lang="en-US" altLang="zh-TW" sz="2400" i="1">
                                  <a:latin typeface="Cambria Math" panose="02040503050406030204" pitchFamily="18" charset="0"/>
                                  <a:ea typeface="Cambria Math" panose="02040503050406030204" pitchFamily="18" charset="0"/>
                                </a:rPr>
                              </m:ctrlPr>
                            </m:dPr>
                            <m:e>
                              <m:sSup>
                                <m:sSupPr>
                                  <m:ctrlPr>
                                    <a:rPr lang="en-US" altLang="zh-TW" sz="2400" b="1" i="1">
                                      <a:latin typeface="Cambria Math" panose="02040503050406030204" pitchFamily="18" charset="0"/>
                                    </a:rPr>
                                  </m:ctrlPr>
                                </m:sSupPr>
                                <m:e>
                                  <m:acc>
                                    <m:accPr>
                                      <m:chr m:val="̃"/>
                                      <m:ctrlPr>
                                        <a:rPr lang="en-US" altLang="zh-TW" sz="2400" b="1" i="1">
                                          <a:latin typeface="Cambria Math" panose="02040503050406030204" pitchFamily="18" charset="0"/>
                                        </a:rPr>
                                      </m:ctrlPr>
                                    </m:accPr>
                                    <m:e>
                                      <m:r>
                                        <a:rPr lang="en-US" altLang="zh-TW" sz="2400" b="1" i="1">
                                          <a:latin typeface="Cambria Math" panose="02040503050406030204" pitchFamily="18" charset="0"/>
                                        </a:rPr>
                                        <m:t>𝒙</m:t>
                                      </m:r>
                                    </m:e>
                                  </m:acc>
                                </m:e>
                                <m:sup>
                                  <m:r>
                                    <a:rPr lang="en-US" altLang="zh-TW" sz="2400" b="1" i="1">
                                      <a:latin typeface="Cambria Math" panose="02040503050406030204" pitchFamily="18" charset="0"/>
                                    </a:rPr>
                                    <m:t>𝑵</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𝑦</m:t>
                                  </m:r>
                                </m:sup>
                              </m:sSup>
                            </m:e>
                          </m:d>
                        </m:e>
                      </m:d>
                    </m:oMath>
                  </m:oMathPara>
                </a14:m>
                <a:endParaRPr lang="zh-TW" altLang="en-US" sz="2400" dirty="0"/>
              </a:p>
            </p:txBody>
          </p:sp>
        </mc:Choice>
        <mc:Fallback xmlns="">
          <p:sp>
            <p:nvSpPr>
              <p:cNvPr id="19" name="矩形 18">
                <a:extLst>
                  <a:ext uri="{FF2B5EF4-FFF2-40B4-BE49-F238E27FC236}">
                    <a16:creationId xmlns:a16="http://schemas.microsoft.com/office/drawing/2014/main" id="{C1ED0FEC-19A2-4290-95A1-4EEB29F54AEA}"/>
                  </a:ext>
                </a:extLst>
              </p:cNvPr>
              <p:cNvSpPr>
                <a:spLocks noRot="1" noChangeAspect="1" noMove="1" noResize="1" noEditPoints="1" noAdjustHandles="1" noChangeArrowheads="1" noChangeShapeType="1" noTextEdit="1"/>
              </p:cNvSpPr>
              <p:nvPr/>
            </p:nvSpPr>
            <p:spPr>
              <a:xfrm>
                <a:off x="2927838" y="4107884"/>
                <a:ext cx="5032723" cy="50917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52E331F8-98C3-47A6-9FED-12F9E0FDE1F0}"/>
                  </a:ext>
                </a:extLst>
              </p:cNvPr>
              <p:cNvSpPr txBox="1"/>
              <p:nvPr/>
            </p:nvSpPr>
            <p:spPr>
              <a:xfrm>
                <a:off x="686706" y="2037040"/>
                <a:ext cx="5614140" cy="461665"/>
              </a:xfrm>
              <a:prstGeom prst="rect">
                <a:avLst/>
              </a:prstGeom>
              <a:noFill/>
            </p:spPr>
            <p:txBody>
              <a:bodyPr wrap="square" rtlCol="0">
                <a:spAutoFit/>
              </a:bodyPr>
              <a:lstStyle/>
              <a:p>
                <a:r>
                  <a:rPr lang="en-US" altLang="zh-TW" sz="2400" dirty="0"/>
                  <a:t>Using </a:t>
                </a:r>
                <a14:m>
                  <m:oMath xmlns:m="http://schemas.openxmlformats.org/officeDocument/2006/math">
                    <m:r>
                      <a:rPr lang="zh-TW" altLang="en-US" sz="2400" i="1">
                        <a:latin typeface="Cambria Math" panose="02040503050406030204" pitchFamily="18" charset="0"/>
                      </a:rPr>
                      <m:t>𝒳</m:t>
                    </m:r>
                  </m:oMath>
                </a14:m>
                <a:r>
                  <a:rPr lang="en-US" altLang="zh-TW" sz="2400" dirty="0"/>
                  <a:t> to train your model  </a:t>
                </a:r>
                <a:endParaRPr lang="zh-TW" altLang="en-US" sz="2400" dirty="0"/>
              </a:p>
            </p:txBody>
          </p:sp>
        </mc:Choice>
        <mc:Fallback xmlns="">
          <p:sp>
            <p:nvSpPr>
              <p:cNvPr id="20" name="文字方塊 19">
                <a:extLst>
                  <a:ext uri="{FF2B5EF4-FFF2-40B4-BE49-F238E27FC236}">
                    <a16:creationId xmlns:a16="http://schemas.microsoft.com/office/drawing/2014/main" id="{52E331F8-98C3-47A6-9FED-12F9E0FDE1F0}"/>
                  </a:ext>
                </a:extLst>
              </p:cNvPr>
              <p:cNvSpPr txBox="1">
                <a:spLocks noRot="1" noChangeAspect="1" noMove="1" noResize="1" noEditPoints="1" noAdjustHandles="1" noChangeArrowheads="1" noChangeShapeType="1" noTextEdit="1"/>
              </p:cNvSpPr>
              <p:nvPr/>
            </p:nvSpPr>
            <p:spPr>
              <a:xfrm>
                <a:off x="686706" y="2037040"/>
                <a:ext cx="5614140" cy="461665"/>
              </a:xfrm>
              <a:prstGeom prst="rect">
                <a:avLst/>
              </a:prstGeom>
              <a:blipFill>
                <a:blip r:embed="rId8"/>
                <a:stretch>
                  <a:fillRect l="-1737" t="-10526" b="-28947"/>
                </a:stretch>
              </a:blipFill>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FFB595A6-92FF-4A4B-B15E-87DD8FB8AFAC}"/>
              </a:ext>
            </a:extLst>
          </p:cNvPr>
          <p:cNvSpPr txBox="1"/>
          <p:nvPr/>
        </p:nvSpPr>
        <p:spPr>
          <a:xfrm>
            <a:off x="5902530" y="2454107"/>
            <a:ext cx="259374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Using algorithm A</a:t>
            </a:r>
            <a:endParaRPr lang="zh-TW" altLang="en-US" sz="2400" dirty="0"/>
          </a:p>
        </p:txBody>
      </p:sp>
      <p:sp>
        <p:nvSpPr>
          <p:cNvPr id="24" name="文字方塊 23">
            <a:extLst>
              <a:ext uri="{FF2B5EF4-FFF2-40B4-BE49-F238E27FC236}">
                <a16:creationId xmlns:a16="http://schemas.microsoft.com/office/drawing/2014/main" id="{30D859C5-B842-4302-B8C6-CE2AEB47FFEC}"/>
              </a:ext>
            </a:extLst>
          </p:cNvPr>
          <p:cNvSpPr txBox="1"/>
          <p:nvPr/>
        </p:nvSpPr>
        <p:spPr>
          <a:xfrm>
            <a:off x="5181962" y="527392"/>
            <a:ext cx="3813499" cy="830997"/>
          </a:xfrm>
          <a:prstGeom prst="rect">
            <a:avLst/>
          </a:prstGeom>
          <a:noFill/>
        </p:spPr>
        <p:txBody>
          <a:bodyPr wrap="square">
            <a:spAutoFit/>
          </a:bodyPr>
          <a:lstStyle/>
          <a:p>
            <a:r>
              <a:rPr lang="en-US" altLang="zh-TW" sz="2400" dirty="0"/>
              <a:t>Training a model that is robust to adversarial attack.</a:t>
            </a:r>
          </a:p>
        </p:txBody>
      </p:sp>
      <p:sp>
        <p:nvSpPr>
          <p:cNvPr id="25" name="文字方塊 24">
            <a:extLst>
              <a:ext uri="{FF2B5EF4-FFF2-40B4-BE49-F238E27FC236}">
                <a16:creationId xmlns:a16="http://schemas.microsoft.com/office/drawing/2014/main" id="{A8525D2C-970A-49BF-BE53-2914215B9A18}"/>
              </a:ext>
            </a:extLst>
          </p:cNvPr>
          <p:cNvSpPr txBox="1"/>
          <p:nvPr/>
        </p:nvSpPr>
        <p:spPr>
          <a:xfrm>
            <a:off x="1637273" y="5706411"/>
            <a:ext cx="5908430" cy="954107"/>
          </a:xfrm>
          <a:prstGeom prst="rect">
            <a:avLst/>
          </a:prstGeom>
          <a:noFill/>
        </p:spPr>
        <p:txBody>
          <a:bodyPr wrap="square">
            <a:spAutoFit/>
          </a:bodyPr>
          <a:lstStyle/>
          <a:p>
            <a:pPr algn="ctr"/>
            <a:r>
              <a:rPr lang="en-US" altLang="zh-TW" sz="2800" i="1" u="sng" dirty="0"/>
              <a:t>This method would stop algorithm A, but is still  vulnerable for algorithm B. </a:t>
            </a:r>
            <a:endParaRPr lang="zh-TW" altLang="en-US" sz="2800" i="1" u="sng" dirty="0"/>
          </a:p>
        </p:txBody>
      </p:sp>
      <p:sp>
        <p:nvSpPr>
          <p:cNvPr id="8" name="文字方塊 7">
            <a:extLst>
              <a:ext uri="{FF2B5EF4-FFF2-40B4-BE49-F238E27FC236}">
                <a16:creationId xmlns:a16="http://schemas.microsoft.com/office/drawing/2014/main" id="{2433FC1C-A738-44D7-BE31-B7470B190776}"/>
              </a:ext>
            </a:extLst>
          </p:cNvPr>
          <p:cNvSpPr txBox="1"/>
          <p:nvPr/>
        </p:nvSpPr>
        <p:spPr>
          <a:xfrm>
            <a:off x="6677517" y="3462232"/>
            <a:ext cx="2595116" cy="461665"/>
          </a:xfrm>
          <a:prstGeom prst="rect">
            <a:avLst/>
          </a:prstGeom>
          <a:noFill/>
        </p:spPr>
        <p:txBody>
          <a:bodyPr wrap="square" rtlCol="0">
            <a:spAutoFit/>
          </a:bodyPr>
          <a:lstStyle/>
          <a:p>
            <a:r>
              <a:rPr lang="en-US" altLang="zh-TW" sz="2400" dirty="0">
                <a:solidFill>
                  <a:srgbClr val="0000FF"/>
                </a:solidFill>
              </a:rPr>
              <a:t>Find the problem</a:t>
            </a:r>
            <a:endParaRPr lang="zh-TW" altLang="en-US" sz="2400" dirty="0">
              <a:solidFill>
                <a:srgbClr val="0000FF"/>
              </a:solidFill>
            </a:endParaRPr>
          </a:p>
        </p:txBody>
      </p:sp>
      <p:sp>
        <p:nvSpPr>
          <p:cNvPr id="26" name="文字方塊 25">
            <a:extLst>
              <a:ext uri="{FF2B5EF4-FFF2-40B4-BE49-F238E27FC236}">
                <a16:creationId xmlns:a16="http://schemas.microsoft.com/office/drawing/2014/main" id="{448C8150-75E7-4F26-B3B4-FF47CE15EF2A}"/>
              </a:ext>
            </a:extLst>
          </p:cNvPr>
          <p:cNvSpPr txBox="1"/>
          <p:nvPr/>
        </p:nvSpPr>
        <p:spPr>
          <a:xfrm>
            <a:off x="6300846" y="4659217"/>
            <a:ext cx="820582" cy="461665"/>
          </a:xfrm>
          <a:prstGeom prst="rect">
            <a:avLst/>
          </a:prstGeom>
          <a:noFill/>
        </p:spPr>
        <p:txBody>
          <a:bodyPr wrap="square" rtlCol="0">
            <a:spAutoFit/>
          </a:bodyPr>
          <a:lstStyle/>
          <a:p>
            <a:r>
              <a:rPr lang="en-US" altLang="zh-TW" sz="2400" dirty="0">
                <a:solidFill>
                  <a:srgbClr val="0000FF"/>
                </a:solidFill>
              </a:rPr>
              <a:t>Fix it!</a:t>
            </a:r>
            <a:endParaRPr lang="zh-TW" altLang="en-US" sz="2400" dirty="0">
              <a:solidFill>
                <a:srgbClr val="0000FF"/>
              </a:solidFill>
            </a:endParaRPr>
          </a:p>
        </p:txBody>
      </p:sp>
      <p:cxnSp>
        <p:nvCxnSpPr>
          <p:cNvPr id="10" name="直線接點 9">
            <a:extLst>
              <a:ext uri="{FF2B5EF4-FFF2-40B4-BE49-F238E27FC236}">
                <a16:creationId xmlns:a16="http://schemas.microsoft.com/office/drawing/2014/main" id="{C9C2D6EA-6757-4CC1-96E6-A7F65D405992}"/>
              </a:ext>
            </a:extLst>
          </p:cNvPr>
          <p:cNvCxnSpPr>
            <a:stCxn id="13" idx="1"/>
          </p:cNvCxnSpPr>
          <p:nvPr/>
        </p:nvCxnSpPr>
        <p:spPr>
          <a:xfrm flipH="1" flipV="1">
            <a:off x="406400" y="4896551"/>
            <a:ext cx="294820" cy="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7FF8A41B-A44A-4E44-8225-0882804C02B6}"/>
              </a:ext>
            </a:extLst>
          </p:cNvPr>
          <p:cNvCxnSpPr>
            <a:cxnSpLocks/>
          </p:cNvCxnSpPr>
          <p:nvPr/>
        </p:nvCxnSpPr>
        <p:spPr>
          <a:xfrm flipV="1">
            <a:off x="381906" y="2816563"/>
            <a:ext cx="294820" cy="1"/>
          </a:xfrm>
          <a:prstGeom prst="line">
            <a:avLst/>
          </a:prstGeom>
          <a:ln w="571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00772D3C-FD38-4D51-B95A-157F4C5C2E9A}"/>
              </a:ext>
            </a:extLst>
          </p:cNvPr>
          <p:cNvCxnSpPr>
            <a:cxnSpLocks/>
          </p:cNvCxnSpPr>
          <p:nvPr/>
        </p:nvCxnSpPr>
        <p:spPr>
          <a:xfrm>
            <a:off x="357868" y="2816563"/>
            <a:ext cx="0" cy="2079988"/>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1710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animBg="1"/>
      <p:bldP spid="19" grpId="0"/>
      <p:bldP spid="20" grpId="0"/>
      <p:bldP spid="22" grpId="0" animBg="1"/>
      <p:bldP spid="25" grpId="0"/>
      <p:bldP spid="8"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90565951-58EA-4005-AD45-24D21BBAAFDF}"/>
              </a:ext>
            </a:extLst>
          </p:cNvPr>
          <p:cNvSpPr>
            <a:spLocks noGrp="1"/>
          </p:cNvSpPr>
          <p:nvPr>
            <p:ph type="title"/>
          </p:nvPr>
        </p:nvSpPr>
        <p:spPr>
          <a:xfrm>
            <a:off x="628650" y="4669978"/>
            <a:ext cx="3293268" cy="1173700"/>
          </a:xfrm>
        </p:spPr>
        <p:txBody>
          <a:bodyPr anchor="t">
            <a:normAutofit/>
          </a:bodyPr>
          <a:lstStyle/>
          <a:p>
            <a:r>
              <a:rPr lang="en-US" altLang="zh-TW" sz="3500">
                <a:solidFill>
                  <a:schemeClr val="bg1"/>
                </a:solidFill>
              </a:rPr>
              <a:t>Concluding Remarks </a:t>
            </a:r>
            <a:endParaRPr lang="zh-TW" altLang="en-US" sz="3500">
              <a:solidFill>
                <a:schemeClr val="bg1"/>
              </a:solidFill>
            </a:endParaRPr>
          </a:p>
        </p:txBody>
      </p:sp>
      <p:pic>
        <p:nvPicPr>
          <p:cNvPr id="4098" name="Picture 2" descr="è»åé¾">
            <a:extLst>
              <a:ext uri="{FF2B5EF4-FFF2-40B4-BE49-F238E27FC236}">
                <a16:creationId xmlns:a16="http://schemas.microsoft.com/office/drawing/2014/main" id="{7872AF43-AB39-489B-A84C-9AC96FBD50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 r="7338"/>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74" name="Freeform: Shape 7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內容版面配置區 2">
            <a:extLst>
              <a:ext uri="{FF2B5EF4-FFF2-40B4-BE49-F238E27FC236}">
                <a16:creationId xmlns:a16="http://schemas.microsoft.com/office/drawing/2014/main" id="{F2D9BFF9-083F-4C99-940D-92F4A1ED96CD}"/>
              </a:ext>
            </a:extLst>
          </p:cNvPr>
          <p:cNvSpPr>
            <a:spLocks noGrp="1"/>
          </p:cNvSpPr>
          <p:nvPr>
            <p:ph idx="1"/>
          </p:nvPr>
        </p:nvSpPr>
        <p:spPr>
          <a:xfrm>
            <a:off x="3329755" y="4286160"/>
            <a:ext cx="5185595" cy="1822896"/>
          </a:xfrm>
        </p:spPr>
        <p:txBody>
          <a:bodyPr>
            <a:noAutofit/>
          </a:bodyPr>
          <a:lstStyle/>
          <a:p>
            <a:r>
              <a:rPr lang="en-US" altLang="zh-TW" sz="2400" dirty="0">
                <a:solidFill>
                  <a:schemeClr val="bg1">
                    <a:alpha val="80000"/>
                  </a:schemeClr>
                </a:solidFill>
              </a:rPr>
              <a:t>Attack: given the network parameters, attack is very easy. </a:t>
            </a:r>
          </a:p>
          <a:p>
            <a:r>
              <a:rPr lang="en-US" altLang="zh-TW" sz="2400" dirty="0">
                <a:solidFill>
                  <a:schemeClr val="bg1">
                    <a:alpha val="80000"/>
                  </a:schemeClr>
                </a:solidFill>
              </a:rPr>
              <a:t>Even black box attack is possible </a:t>
            </a:r>
          </a:p>
          <a:p>
            <a:r>
              <a:rPr lang="en-US" altLang="zh-TW" sz="2400" dirty="0">
                <a:solidFill>
                  <a:schemeClr val="bg1">
                    <a:alpha val="80000"/>
                  </a:schemeClr>
                </a:solidFill>
              </a:rPr>
              <a:t>Defense: Passive &amp; Proactive </a:t>
            </a:r>
          </a:p>
          <a:p>
            <a:r>
              <a:rPr lang="en-US" altLang="zh-TW" sz="2400" dirty="0">
                <a:solidFill>
                  <a:schemeClr val="bg1">
                    <a:alpha val="80000"/>
                  </a:schemeClr>
                </a:solidFill>
              </a:rPr>
              <a:t>Attack / Defense are still evolving.</a:t>
            </a:r>
            <a:endParaRPr lang="zh-TW" altLang="en-US" sz="2400" dirty="0">
              <a:solidFill>
                <a:schemeClr val="bg1">
                  <a:alpha val="80000"/>
                </a:schemeClr>
              </a:solidFill>
            </a:endParaRPr>
          </a:p>
        </p:txBody>
      </p:sp>
      <p:sp>
        <p:nvSpPr>
          <p:cNvPr id="4" name="矩形 3">
            <a:extLst>
              <a:ext uri="{FF2B5EF4-FFF2-40B4-BE49-F238E27FC236}">
                <a16:creationId xmlns:a16="http://schemas.microsoft.com/office/drawing/2014/main" id="{E6F172E3-EAF0-4A86-8F3F-57A60D98F527}"/>
              </a:ext>
            </a:extLst>
          </p:cNvPr>
          <p:cNvSpPr/>
          <p:nvPr/>
        </p:nvSpPr>
        <p:spPr>
          <a:xfrm>
            <a:off x="6279931" y="6492874"/>
            <a:ext cx="3147848" cy="338554"/>
          </a:xfrm>
          <a:prstGeom prst="rect">
            <a:avLst/>
          </a:prstGeom>
        </p:spPr>
        <p:txBody>
          <a:bodyPr wrap="square">
            <a:spAutoFit/>
          </a:bodyPr>
          <a:lstStyle/>
          <a:p>
            <a:pPr>
              <a:spcAft>
                <a:spcPts val="600"/>
              </a:spcAft>
            </a:pPr>
            <a:r>
              <a:rPr lang="zh-TW" altLang="en-US" sz="800" dirty="0">
                <a:solidFill>
                  <a:schemeClr val="bg1"/>
                </a:solidFill>
              </a:rPr>
              <a:t>https://www.gotrip.hk/179304/weekend_lifestyle/pokemon-go_%E7%B2%BE%E9%9D%88%E9%80%B2%E5%8C%96/</a:t>
            </a:r>
            <a:endParaRPr lang="zh-TW" altLang="en-US" sz="800">
              <a:solidFill>
                <a:schemeClr val="bg1"/>
              </a:solidFill>
            </a:endParaRPr>
          </a:p>
        </p:txBody>
      </p:sp>
    </p:spTree>
    <p:extLst>
      <p:ext uri="{BB962C8B-B14F-4D97-AF65-F5344CB8AC3E}">
        <p14:creationId xmlns:p14="http://schemas.microsoft.com/office/powerpoint/2010/main" val="16733553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4F5231-D40D-49B2-BC95-B65300917166}"/>
              </a:ext>
            </a:extLst>
          </p:cNvPr>
          <p:cNvSpPr>
            <a:spLocks noGrp="1"/>
          </p:cNvSpPr>
          <p:nvPr>
            <p:ph type="title"/>
          </p:nvPr>
        </p:nvSpPr>
        <p:spPr/>
        <p:txBody>
          <a:bodyPr/>
          <a:lstStyle/>
          <a:p>
            <a:r>
              <a:rPr lang="en-US" altLang="zh-TW" dirty="0"/>
              <a:t>Acknowledgement </a:t>
            </a:r>
            <a:endParaRPr lang="zh-TW" altLang="en-US" dirty="0"/>
          </a:p>
        </p:txBody>
      </p:sp>
      <p:sp>
        <p:nvSpPr>
          <p:cNvPr id="3" name="內容版面配置區 2">
            <a:extLst>
              <a:ext uri="{FF2B5EF4-FFF2-40B4-BE49-F238E27FC236}">
                <a16:creationId xmlns:a16="http://schemas.microsoft.com/office/drawing/2014/main" id="{67F7F6DB-B567-4724-803B-FFD2192C87A7}"/>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感謝作業十助教團隊</a:t>
            </a:r>
            <a:r>
              <a:rPr lang="zh-TW" altLang="en-US" b="0" i="0" dirty="0">
                <a:solidFill>
                  <a:srgbClr val="212529"/>
                </a:solidFill>
                <a:effectLst/>
                <a:latin typeface="微軟正黑體" panose="020B0604030504040204" pitchFamily="34" charset="-120"/>
                <a:ea typeface="微軟正黑體" panose="020B0604030504040204" pitchFamily="34" charset="-120"/>
              </a:rPr>
              <a:t>林毓宸同學、黃啟斌同學</a:t>
            </a:r>
            <a:r>
              <a:rPr lang="zh-TW" altLang="en-US" dirty="0">
                <a:latin typeface="微軟正黑體" panose="020B0604030504040204" pitchFamily="34" charset="-120"/>
                <a:ea typeface="微軟正黑體" panose="020B0604030504040204" pitchFamily="34" charset="-120"/>
              </a:rPr>
              <a:t>幫忙蒐集參考</a:t>
            </a:r>
          </a:p>
        </p:txBody>
      </p:sp>
    </p:spTree>
    <p:extLst>
      <p:ext uri="{BB962C8B-B14F-4D97-AF65-F5344CB8AC3E}">
        <p14:creationId xmlns:p14="http://schemas.microsoft.com/office/powerpoint/2010/main" val="115376330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501D86-527E-4FFA-8036-77FEC2CE4121}"/>
              </a:ext>
            </a:extLst>
          </p:cNvPr>
          <p:cNvSpPr>
            <a:spLocks noGrp="1"/>
          </p:cNvSpPr>
          <p:nvPr>
            <p:ph type="title"/>
          </p:nvPr>
        </p:nvSpPr>
        <p:spPr/>
        <p:txBody>
          <a:bodyPr/>
          <a:lstStyle/>
          <a:p>
            <a:r>
              <a:rPr lang="en-US" altLang="zh-TW" dirty="0"/>
              <a:t>Attack Approaches</a:t>
            </a:r>
            <a:endParaRPr lang="zh-TW" altLang="en-US" dirty="0"/>
          </a:p>
        </p:txBody>
      </p:sp>
      <p:sp>
        <p:nvSpPr>
          <p:cNvPr id="3" name="內容版面配置區 2">
            <a:extLst>
              <a:ext uri="{FF2B5EF4-FFF2-40B4-BE49-F238E27FC236}">
                <a16:creationId xmlns:a16="http://schemas.microsoft.com/office/drawing/2014/main" id="{BD530C4B-38F9-4FD0-9E2D-4D8D5581FAC3}"/>
              </a:ext>
            </a:extLst>
          </p:cNvPr>
          <p:cNvSpPr>
            <a:spLocks noGrp="1"/>
          </p:cNvSpPr>
          <p:nvPr>
            <p:ph idx="1"/>
          </p:nvPr>
        </p:nvSpPr>
        <p:spPr>
          <a:xfrm>
            <a:off x="628650" y="1825624"/>
            <a:ext cx="7886700" cy="4803776"/>
          </a:xfrm>
        </p:spPr>
        <p:txBody>
          <a:bodyPr>
            <a:normAutofit/>
          </a:bodyPr>
          <a:lstStyle/>
          <a:p>
            <a:r>
              <a:rPr lang="en-US" altLang="zh-TW" sz="2400" dirty="0"/>
              <a:t>FGSM (</a:t>
            </a:r>
            <a:r>
              <a:rPr lang="en-US" altLang="zh-TW" sz="2400" dirty="0">
                <a:hlinkClick r:id="rId3"/>
              </a:rPr>
              <a:t>https://arxiv.org/abs/1412.6572</a:t>
            </a:r>
            <a:r>
              <a:rPr lang="en-US" altLang="zh-TW" sz="2400" dirty="0"/>
              <a:t>)</a:t>
            </a:r>
          </a:p>
          <a:p>
            <a:r>
              <a:rPr lang="en-US" altLang="zh-TW" sz="2400" dirty="0"/>
              <a:t>Basic iterative method (</a:t>
            </a:r>
            <a:r>
              <a:rPr lang="en-US" altLang="zh-TW" sz="2400" dirty="0">
                <a:hlinkClick r:id="rId4"/>
              </a:rPr>
              <a:t>https://arxiv.org/abs/1607.02533</a:t>
            </a:r>
            <a:r>
              <a:rPr lang="en-US" altLang="zh-TW" sz="2400" dirty="0"/>
              <a:t>)</a:t>
            </a:r>
          </a:p>
          <a:p>
            <a:r>
              <a:rPr lang="en-US" altLang="zh-CN" sz="2400" dirty="0"/>
              <a:t>L-BFGS (</a:t>
            </a:r>
            <a:r>
              <a:rPr lang="en-US" altLang="zh-TW" sz="2400" dirty="0">
                <a:hlinkClick r:id="rId5"/>
              </a:rPr>
              <a:t>https://arxiv.org/abs/1312.6199</a:t>
            </a:r>
            <a:r>
              <a:rPr lang="en-US" altLang="zh-CN" sz="2400" dirty="0"/>
              <a:t>)</a:t>
            </a:r>
            <a:endParaRPr lang="en-US" altLang="zh-TW" sz="2400" dirty="0"/>
          </a:p>
          <a:p>
            <a:r>
              <a:rPr lang="en-US" altLang="zh-TW" sz="2400" dirty="0" err="1"/>
              <a:t>Deepfool</a:t>
            </a:r>
            <a:r>
              <a:rPr lang="zh-TW" altLang="en-US" sz="2400" dirty="0"/>
              <a:t> </a:t>
            </a:r>
            <a:r>
              <a:rPr lang="en-US" altLang="zh-TW" sz="2400" dirty="0"/>
              <a:t>(</a:t>
            </a:r>
            <a:r>
              <a:rPr lang="en-US" altLang="zh-TW" sz="2400" dirty="0">
                <a:hlinkClick r:id="rId6"/>
              </a:rPr>
              <a:t>https://arxiv.org/abs/1511.04599</a:t>
            </a:r>
            <a:r>
              <a:rPr lang="en-US" altLang="zh-TW" sz="2400" dirty="0"/>
              <a:t>)</a:t>
            </a:r>
          </a:p>
          <a:p>
            <a:r>
              <a:rPr lang="en-US" altLang="zh-TW" sz="2400" dirty="0"/>
              <a:t>JSMA (</a:t>
            </a:r>
            <a:r>
              <a:rPr lang="en-US" altLang="zh-TW" sz="2400" dirty="0">
                <a:hlinkClick r:id="rId7"/>
              </a:rPr>
              <a:t>https://arxiv.org/abs/1511.07528</a:t>
            </a:r>
            <a:r>
              <a:rPr lang="en-US" altLang="zh-TW" sz="2400" dirty="0"/>
              <a:t>)</a:t>
            </a:r>
          </a:p>
          <a:p>
            <a:r>
              <a:rPr lang="en-US" altLang="zh-TW" sz="2400" dirty="0"/>
              <a:t>C&amp;W (</a:t>
            </a:r>
            <a:r>
              <a:rPr lang="en-US" altLang="zh-TW" sz="2400" dirty="0">
                <a:hlinkClick r:id="rId8"/>
              </a:rPr>
              <a:t>https://arxiv.org/abs/1608.04644</a:t>
            </a:r>
            <a:r>
              <a:rPr lang="en-US" altLang="zh-TW" sz="2400" dirty="0"/>
              <a:t>)</a:t>
            </a:r>
          </a:p>
          <a:p>
            <a:r>
              <a:rPr lang="en-US" altLang="zh-TW" sz="2400" dirty="0"/>
              <a:t>Elastic net attack (</a:t>
            </a:r>
            <a:r>
              <a:rPr lang="en-US" altLang="zh-TW" sz="2400" dirty="0">
                <a:hlinkClick r:id="rId9"/>
              </a:rPr>
              <a:t>https://arxiv.org/abs/1709.04114</a:t>
            </a:r>
            <a:r>
              <a:rPr lang="en-US" altLang="zh-TW" sz="2400" dirty="0"/>
              <a:t>)</a:t>
            </a:r>
          </a:p>
          <a:p>
            <a:r>
              <a:rPr lang="en-US" altLang="zh-TW" sz="2400" dirty="0"/>
              <a:t>Spatially Transformed (</a:t>
            </a:r>
            <a:r>
              <a:rPr lang="en-US" altLang="zh-TW" sz="2400" dirty="0">
                <a:hlinkClick r:id="rId10"/>
              </a:rPr>
              <a:t>https://arxiv.org/abs/1801.02612</a:t>
            </a:r>
            <a:r>
              <a:rPr lang="en-US" altLang="zh-TW" sz="2400" dirty="0"/>
              <a:t>)</a:t>
            </a:r>
          </a:p>
          <a:p>
            <a:r>
              <a:rPr lang="en-US" altLang="zh-TW" sz="2400" dirty="0"/>
              <a:t>One Pixel Attack (</a:t>
            </a:r>
            <a:r>
              <a:rPr lang="en-US" altLang="zh-TW" sz="2400" dirty="0">
                <a:hlinkClick r:id="rId11"/>
              </a:rPr>
              <a:t>https://arxiv.org/abs/1710.08864</a:t>
            </a:r>
            <a:r>
              <a:rPr lang="en-US" altLang="zh-TW" sz="2400" dirty="0"/>
              <a:t>)</a:t>
            </a:r>
          </a:p>
          <a:p>
            <a:r>
              <a:rPr lang="en-US" altLang="zh-TW" sz="2400" dirty="0"/>
              <a:t>…… only list a few</a:t>
            </a:r>
          </a:p>
          <a:p>
            <a:endParaRPr lang="en-US" altLang="zh-TW" sz="2400" dirty="0"/>
          </a:p>
          <a:p>
            <a:endParaRPr lang="en-US" altLang="zh-TW" sz="2400" dirty="0"/>
          </a:p>
          <a:p>
            <a:endParaRPr lang="en-US" altLang="zh-TW" sz="2400" dirty="0"/>
          </a:p>
          <a:p>
            <a:endParaRPr lang="en-US" altLang="zh-TW" sz="2400" dirty="0"/>
          </a:p>
          <a:p>
            <a:endParaRPr lang="en-US" altLang="zh-TW" sz="2400" dirty="0"/>
          </a:p>
          <a:p>
            <a:endParaRPr lang="zh-TW" altLang="en-US" sz="2400" dirty="0"/>
          </a:p>
        </p:txBody>
      </p:sp>
    </p:spTree>
    <p:extLst>
      <p:ext uri="{BB962C8B-B14F-4D97-AF65-F5344CB8AC3E}">
        <p14:creationId xmlns:p14="http://schemas.microsoft.com/office/powerpoint/2010/main" val="33897100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8CBB5B-AC20-4A90-89A8-1A769B9F89AD}"/>
              </a:ext>
            </a:extLst>
          </p:cNvPr>
          <p:cNvSpPr>
            <a:spLocks noGrp="1"/>
          </p:cNvSpPr>
          <p:nvPr>
            <p:ph type="title"/>
          </p:nvPr>
        </p:nvSpPr>
        <p:spPr/>
        <p:txBody>
          <a:bodyPr/>
          <a:lstStyle/>
          <a:p>
            <a:r>
              <a:rPr lang="en-US" altLang="zh-TW" dirty="0"/>
              <a:t>What happened?</a:t>
            </a:r>
            <a:endParaRPr lang="zh-TW" altLang="en-US" dirty="0"/>
          </a:p>
        </p:txBody>
      </p:sp>
      <p:cxnSp>
        <p:nvCxnSpPr>
          <p:cNvPr id="5" name="直線單箭頭接點 4">
            <a:extLst>
              <a:ext uri="{FF2B5EF4-FFF2-40B4-BE49-F238E27FC236}">
                <a16:creationId xmlns:a16="http://schemas.microsoft.com/office/drawing/2014/main" id="{C2DCEEC1-FFF0-4FCD-9C5C-2930F527CEDF}"/>
              </a:ext>
            </a:extLst>
          </p:cNvPr>
          <p:cNvCxnSpPr/>
          <p:nvPr/>
        </p:nvCxnSpPr>
        <p:spPr>
          <a:xfrm>
            <a:off x="1254644" y="3521424"/>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B07CE1A3-9ED6-4B34-9811-CAD697B93739}"/>
              </a:ext>
            </a:extLst>
          </p:cNvPr>
          <p:cNvCxnSpPr/>
          <p:nvPr/>
        </p:nvCxnSpPr>
        <p:spPr>
          <a:xfrm>
            <a:off x="1306293" y="6148590"/>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543C870F-C27F-4A47-A68E-E1A33D7F07A5}"/>
              </a:ext>
            </a:extLst>
          </p:cNvPr>
          <p:cNvSpPr txBox="1"/>
          <p:nvPr/>
        </p:nvSpPr>
        <p:spPr>
          <a:xfrm>
            <a:off x="6262581" y="3283754"/>
            <a:ext cx="146729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Random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847F598E-926C-4520-BAD6-F5DB256E0B41}"/>
              </a:ext>
            </a:extLst>
          </p:cNvPr>
          <p:cNvSpPr txBox="1"/>
          <p:nvPr/>
        </p:nvSpPr>
        <p:spPr>
          <a:xfrm>
            <a:off x="6314230" y="5917757"/>
            <a:ext cx="25695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Specific Direction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6F86759-585B-4761-BF9B-165D6E24B638}"/>
                  </a:ext>
                </a:extLst>
              </p:cNvPr>
              <p:cNvSpPr/>
              <p:nvPr/>
            </p:nvSpPr>
            <p:spPr>
              <a:xfrm>
                <a:off x="3442265" y="3601787"/>
                <a:ext cx="576504"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9" name="矩形 8">
                <a:extLst>
                  <a:ext uri="{FF2B5EF4-FFF2-40B4-BE49-F238E27FC236}">
                    <a16:creationId xmlns:a16="http://schemas.microsoft.com/office/drawing/2014/main" id="{26F86759-585B-4761-BF9B-165D6E24B638}"/>
                  </a:ext>
                </a:extLst>
              </p:cNvPr>
              <p:cNvSpPr>
                <a:spLocks noRot="1" noChangeAspect="1" noMove="1" noResize="1" noEditPoints="1" noAdjustHandles="1" noChangeArrowheads="1" noChangeShapeType="1" noTextEdit="1"/>
              </p:cNvSpPr>
              <p:nvPr/>
            </p:nvSpPr>
            <p:spPr>
              <a:xfrm>
                <a:off x="3442265" y="3601787"/>
                <a:ext cx="576504" cy="461665"/>
              </a:xfrm>
              <a:prstGeom prst="rect">
                <a:avLst/>
              </a:prstGeom>
              <a:blipFill>
                <a:blip r:embed="rId2"/>
                <a:stretch>
                  <a:fillRect/>
                </a:stretch>
              </a:blipFill>
            </p:spPr>
            <p:txBody>
              <a:bodyPr/>
              <a:lstStyle/>
              <a:p>
                <a:r>
                  <a:rPr lang="zh-TW" altLang="en-US">
                    <a:noFill/>
                  </a:rPr>
                  <a:t> </a:t>
                </a:r>
              </a:p>
            </p:txBody>
          </p:sp>
        </mc:Fallback>
      </mc:AlternateContent>
      <p:sp>
        <p:nvSpPr>
          <p:cNvPr id="10" name="橢圓 9">
            <a:extLst>
              <a:ext uri="{FF2B5EF4-FFF2-40B4-BE49-F238E27FC236}">
                <a16:creationId xmlns:a16="http://schemas.microsoft.com/office/drawing/2014/main" id="{07C59758-717E-451C-897A-E9B1282FAE6E}"/>
              </a:ext>
            </a:extLst>
          </p:cNvPr>
          <p:cNvSpPr/>
          <p:nvPr/>
        </p:nvSpPr>
        <p:spPr>
          <a:xfrm>
            <a:off x="3569790" y="3441060"/>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B3E6D4E-5BA2-4C15-B2BB-CE1C5D80DF17}"/>
                  </a:ext>
                </a:extLst>
              </p:cNvPr>
              <p:cNvSpPr/>
              <p:nvPr/>
            </p:nvSpPr>
            <p:spPr>
              <a:xfrm>
                <a:off x="3536035" y="6227912"/>
                <a:ext cx="576504"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1" name="矩形 10">
                <a:extLst>
                  <a:ext uri="{FF2B5EF4-FFF2-40B4-BE49-F238E27FC236}">
                    <a16:creationId xmlns:a16="http://schemas.microsoft.com/office/drawing/2014/main" id="{CB3E6D4E-5BA2-4C15-B2BB-CE1C5D80DF17}"/>
                  </a:ext>
                </a:extLst>
              </p:cNvPr>
              <p:cNvSpPr>
                <a:spLocks noRot="1" noChangeAspect="1" noMove="1" noResize="1" noEditPoints="1" noAdjustHandles="1" noChangeArrowheads="1" noChangeShapeType="1" noTextEdit="1"/>
              </p:cNvSpPr>
              <p:nvPr/>
            </p:nvSpPr>
            <p:spPr>
              <a:xfrm>
                <a:off x="3536035" y="6227912"/>
                <a:ext cx="576504" cy="461665"/>
              </a:xfrm>
              <a:prstGeom prst="rect">
                <a:avLst/>
              </a:prstGeom>
              <a:blipFill>
                <a:blip r:embed="rId3"/>
                <a:stretch>
                  <a:fillRect/>
                </a:stretch>
              </a:blipFill>
            </p:spPr>
            <p:txBody>
              <a:bodyPr/>
              <a:lstStyle/>
              <a:p>
                <a:r>
                  <a:rPr lang="zh-TW" altLang="en-US">
                    <a:noFill/>
                  </a:rPr>
                  <a:t> </a:t>
                </a:r>
              </a:p>
            </p:txBody>
          </p:sp>
        </mc:Fallback>
      </mc:AlternateContent>
      <p:sp>
        <p:nvSpPr>
          <p:cNvPr id="12" name="橢圓 11">
            <a:extLst>
              <a:ext uri="{FF2B5EF4-FFF2-40B4-BE49-F238E27FC236}">
                <a16:creationId xmlns:a16="http://schemas.microsoft.com/office/drawing/2014/main" id="{88D17EDE-7757-40F3-9B9A-76152E5DBB56}"/>
              </a:ext>
            </a:extLst>
          </p:cNvPr>
          <p:cNvSpPr/>
          <p:nvPr/>
        </p:nvSpPr>
        <p:spPr>
          <a:xfrm>
            <a:off x="3663560" y="6067185"/>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手繪多邊形: 圖案 13">
            <a:extLst>
              <a:ext uri="{FF2B5EF4-FFF2-40B4-BE49-F238E27FC236}">
                <a16:creationId xmlns:a16="http://schemas.microsoft.com/office/drawing/2014/main" id="{1E6B70E4-7861-4F95-B7AA-94B2C742B32B}"/>
              </a:ext>
            </a:extLst>
          </p:cNvPr>
          <p:cNvSpPr/>
          <p:nvPr/>
        </p:nvSpPr>
        <p:spPr>
          <a:xfrm>
            <a:off x="1423252" y="2260536"/>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手繪多邊形: 圖案 15">
            <a:extLst>
              <a:ext uri="{FF2B5EF4-FFF2-40B4-BE49-F238E27FC236}">
                <a16:creationId xmlns:a16="http://schemas.microsoft.com/office/drawing/2014/main" id="{AEEFF8DB-822D-4194-8D70-F6A3BA4AB414}"/>
              </a:ext>
            </a:extLst>
          </p:cNvPr>
          <p:cNvSpPr/>
          <p:nvPr/>
        </p:nvSpPr>
        <p:spPr>
          <a:xfrm>
            <a:off x="1541724" y="2278712"/>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手繪多邊形: 圖案 16">
            <a:extLst>
              <a:ext uri="{FF2B5EF4-FFF2-40B4-BE49-F238E27FC236}">
                <a16:creationId xmlns:a16="http://schemas.microsoft.com/office/drawing/2014/main" id="{C229C22E-B407-4D67-8C04-2C7CF5732B4E}"/>
              </a:ext>
            </a:extLst>
          </p:cNvPr>
          <p:cNvSpPr/>
          <p:nvPr/>
        </p:nvSpPr>
        <p:spPr>
          <a:xfrm flipH="1">
            <a:off x="1423252" y="2293421"/>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6BA9781D-B5F6-47FC-8261-01B6F1AF4423}"/>
                  </a:ext>
                </a:extLst>
              </p:cNvPr>
              <p:cNvSpPr txBox="1"/>
              <p:nvPr/>
            </p:nvSpPr>
            <p:spPr>
              <a:xfrm>
                <a:off x="3117589" y="1688872"/>
                <a:ext cx="1433149" cy="46589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𝑡𝑖𝑔𝑒𝑟</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𝑐𝑎𝑡</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8" name="文字方塊 17">
                <a:extLst>
                  <a:ext uri="{FF2B5EF4-FFF2-40B4-BE49-F238E27FC236}">
                    <a16:creationId xmlns:a16="http://schemas.microsoft.com/office/drawing/2014/main" id="{6BA9781D-B5F6-47FC-8261-01B6F1AF4423}"/>
                  </a:ext>
                </a:extLst>
              </p:cNvPr>
              <p:cNvSpPr txBox="1">
                <a:spLocks noRot="1" noChangeAspect="1" noMove="1" noResize="1" noEditPoints="1" noAdjustHandles="1" noChangeArrowheads="1" noChangeShapeType="1" noTextEdit="1"/>
              </p:cNvSpPr>
              <p:nvPr/>
            </p:nvSpPr>
            <p:spPr>
              <a:xfrm>
                <a:off x="3117589" y="1688872"/>
                <a:ext cx="1433149" cy="46589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F8D17F3A-1E34-4289-BF88-DB27CD498D32}"/>
                  </a:ext>
                </a:extLst>
              </p:cNvPr>
              <p:cNvSpPr txBox="1"/>
              <p:nvPr/>
            </p:nvSpPr>
            <p:spPr>
              <a:xfrm>
                <a:off x="5476503" y="1753498"/>
                <a:ext cx="177080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𝑃𝑒𝑟𝑠𝑖𝑎𝑛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𝑐𝑎𝑡</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9" name="文字方塊 18">
                <a:extLst>
                  <a:ext uri="{FF2B5EF4-FFF2-40B4-BE49-F238E27FC236}">
                    <a16:creationId xmlns:a16="http://schemas.microsoft.com/office/drawing/2014/main" id="{F8D17F3A-1E34-4289-BF88-DB27CD498D32}"/>
                  </a:ext>
                </a:extLst>
              </p:cNvPr>
              <p:cNvSpPr txBox="1">
                <a:spLocks noRot="1" noChangeAspect="1" noMove="1" noResize="1" noEditPoints="1" noAdjustHandles="1" noChangeArrowheads="1" noChangeShapeType="1" noTextEdit="1"/>
              </p:cNvSpPr>
              <p:nvPr/>
            </p:nvSpPr>
            <p:spPr>
              <a:xfrm>
                <a:off x="5476503" y="1753498"/>
                <a:ext cx="1770806"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C76384D-0858-4603-84F1-221EA062A768}"/>
                  </a:ext>
                </a:extLst>
              </p:cNvPr>
              <p:cNvSpPr txBox="1"/>
              <p:nvPr/>
            </p:nvSpPr>
            <p:spPr>
              <a:xfrm>
                <a:off x="618019" y="1692711"/>
                <a:ext cx="1980799" cy="46589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𝐸𝑔𝑦𝑝𝑡𝑖𝑎𝑛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𝑐𝑎𝑡</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0" name="文字方塊 19">
                <a:extLst>
                  <a:ext uri="{FF2B5EF4-FFF2-40B4-BE49-F238E27FC236}">
                    <a16:creationId xmlns:a16="http://schemas.microsoft.com/office/drawing/2014/main" id="{BC76384D-0858-4603-84F1-221EA062A768}"/>
                  </a:ext>
                </a:extLst>
              </p:cNvPr>
              <p:cNvSpPr txBox="1">
                <a:spLocks noRot="1" noChangeAspect="1" noMove="1" noResize="1" noEditPoints="1" noAdjustHandles="1" noChangeArrowheads="1" noChangeShapeType="1" noTextEdit="1"/>
              </p:cNvSpPr>
              <p:nvPr/>
            </p:nvSpPr>
            <p:spPr>
              <a:xfrm>
                <a:off x="618019" y="1692711"/>
                <a:ext cx="1980799" cy="465897"/>
              </a:xfrm>
              <a:prstGeom prst="rect">
                <a:avLst/>
              </a:prstGeom>
              <a:blipFill>
                <a:blip r:embed="rId6"/>
                <a:stretch>
                  <a:fillRect/>
                </a:stretch>
              </a:blipFill>
            </p:spPr>
            <p:txBody>
              <a:bodyPr/>
              <a:lstStyle/>
              <a:p>
                <a:r>
                  <a:rPr lang="zh-TW" altLang="en-US">
                    <a:noFill/>
                  </a:rPr>
                  <a:t> </a:t>
                </a:r>
              </a:p>
            </p:txBody>
          </p:sp>
        </mc:Fallback>
      </mc:AlternateContent>
      <p:sp>
        <p:nvSpPr>
          <p:cNvPr id="21" name="手繪多邊形: 圖案 20">
            <a:extLst>
              <a:ext uri="{FF2B5EF4-FFF2-40B4-BE49-F238E27FC236}">
                <a16:creationId xmlns:a16="http://schemas.microsoft.com/office/drawing/2014/main" id="{2A018A50-E2D4-4F0E-AF95-7933F1034DDE}"/>
              </a:ext>
            </a:extLst>
          </p:cNvPr>
          <p:cNvSpPr/>
          <p:nvPr/>
        </p:nvSpPr>
        <p:spPr>
          <a:xfrm>
            <a:off x="1474901" y="4648162"/>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手繪多邊形: 圖案 21">
            <a:extLst>
              <a:ext uri="{FF2B5EF4-FFF2-40B4-BE49-F238E27FC236}">
                <a16:creationId xmlns:a16="http://schemas.microsoft.com/office/drawing/2014/main" id="{BE9DDF6D-9413-445E-B428-4849393616CB}"/>
              </a:ext>
            </a:extLst>
          </p:cNvPr>
          <p:cNvSpPr/>
          <p:nvPr/>
        </p:nvSpPr>
        <p:spPr>
          <a:xfrm>
            <a:off x="1423252" y="4674989"/>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手繪多邊形: 圖案 22">
            <a:extLst>
              <a:ext uri="{FF2B5EF4-FFF2-40B4-BE49-F238E27FC236}">
                <a16:creationId xmlns:a16="http://schemas.microsoft.com/office/drawing/2014/main" id="{95DDEF48-C037-4E20-A8CA-BA4EB42855B3}"/>
              </a:ext>
            </a:extLst>
          </p:cNvPr>
          <p:cNvSpPr/>
          <p:nvPr/>
        </p:nvSpPr>
        <p:spPr>
          <a:xfrm flipH="1">
            <a:off x="1474901" y="4714649"/>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41FE357A-71E0-4053-BEA7-F2C361807082}"/>
                  </a:ext>
                </a:extLst>
              </p:cNvPr>
              <p:cNvSpPr txBox="1"/>
              <p:nvPr/>
            </p:nvSpPr>
            <p:spPr>
              <a:xfrm>
                <a:off x="2985227" y="4155436"/>
                <a:ext cx="1433149" cy="46589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𝑡𝑖𝑔𝑒𝑟</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𝑐𝑎𝑡</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3">
                <a:extLst>
                  <a:ext uri="{FF2B5EF4-FFF2-40B4-BE49-F238E27FC236}">
                    <a16:creationId xmlns:a16="http://schemas.microsoft.com/office/drawing/2014/main" id="{41FE357A-71E0-4053-BEA7-F2C361807082}"/>
                  </a:ext>
                </a:extLst>
              </p:cNvPr>
              <p:cNvSpPr txBox="1">
                <a:spLocks noRot="1" noChangeAspect="1" noMove="1" noResize="1" noEditPoints="1" noAdjustHandles="1" noChangeArrowheads="1" noChangeShapeType="1" noTextEdit="1"/>
              </p:cNvSpPr>
              <p:nvPr/>
            </p:nvSpPr>
            <p:spPr>
              <a:xfrm>
                <a:off x="2985227" y="4155436"/>
                <a:ext cx="1433149" cy="46589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C56A2D68-8E02-4D24-B5CF-C0626D535722}"/>
                  </a:ext>
                </a:extLst>
              </p:cNvPr>
              <p:cNvSpPr txBox="1"/>
              <p:nvPr/>
            </p:nvSpPr>
            <p:spPr>
              <a:xfrm>
                <a:off x="5019696" y="4143814"/>
                <a:ext cx="1608838" cy="464871"/>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𝑘𝑒𝑦</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𝑏𝑜𝑎𝑟𝑑</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5" name="文字方塊 24">
                <a:extLst>
                  <a:ext uri="{FF2B5EF4-FFF2-40B4-BE49-F238E27FC236}">
                    <a16:creationId xmlns:a16="http://schemas.microsoft.com/office/drawing/2014/main" id="{C56A2D68-8E02-4D24-B5CF-C0626D535722}"/>
                  </a:ext>
                </a:extLst>
              </p:cNvPr>
              <p:cNvSpPr txBox="1">
                <a:spLocks noRot="1" noChangeAspect="1" noMove="1" noResize="1" noEditPoints="1" noAdjustHandles="1" noChangeArrowheads="1" noChangeShapeType="1" noTextEdit="1"/>
              </p:cNvSpPr>
              <p:nvPr/>
            </p:nvSpPr>
            <p:spPr>
              <a:xfrm>
                <a:off x="5019696" y="4143814"/>
                <a:ext cx="1608838" cy="464871"/>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8682284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animBg="1"/>
      <p:bldP spid="21" grpId="0" animBg="1"/>
      <p:bldP spid="22" grpId="0" animBg="1"/>
      <p:bldP spid="23" grpId="0" animBg="1"/>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RE:【討論】『HUNTER×HUNTER』新再製動畫日本播放進度討論區@獵人Hunter x Hunter 哈啦板- 巴哈姆特">
            <a:extLst>
              <a:ext uri="{FF2B5EF4-FFF2-40B4-BE49-F238E27FC236}">
                <a16:creationId xmlns:a16="http://schemas.microsoft.com/office/drawing/2014/main" id="{6CC2E9EB-A3C3-44F3-A6E7-63C523BF330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669" r="10650" b="-1"/>
          <a:stretch/>
        </p:blipFill>
        <p:spPr bwMode="auto">
          <a:xfrm>
            <a:off x="20" y="1282"/>
            <a:ext cx="9143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0616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www.darksword-armory.com/wp-content/uploads/2014/09/two-handed-danish-sword-medieval-weapon-1352-3.jpg">
            <a:extLst>
              <a:ext uri="{FF2B5EF4-FFF2-40B4-BE49-F238E27FC236}">
                <a16:creationId xmlns:a16="http://schemas.microsoft.com/office/drawing/2014/main" id="{4CF9CA2B-B4D3-45FD-BF55-39F6D763341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11000" r="-2" b="-2"/>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BC208DBE-3D2C-4D7C-BDF0-3EE2BF121BC2}"/>
              </a:ext>
            </a:extLst>
          </p:cNvPr>
          <p:cNvSpPr>
            <a:spLocks noGrp="1"/>
          </p:cNvSpPr>
          <p:nvPr>
            <p:ph type="ctrTitle"/>
          </p:nvPr>
        </p:nvSpPr>
        <p:spPr>
          <a:xfrm>
            <a:off x="1143000" y="1122362"/>
            <a:ext cx="6858000" cy="2900518"/>
          </a:xfrm>
        </p:spPr>
        <p:txBody>
          <a:bodyPr>
            <a:normAutofit/>
          </a:bodyPr>
          <a:lstStyle/>
          <a:p>
            <a:r>
              <a:rPr lang="en-US" altLang="zh-TW" dirty="0">
                <a:solidFill>
                  <a:srgbClr val="FFFFFF"/>
                </a:solidFill>
              </a:rPr>
              <a:t>How to Attack</a:t>
            </a:r>
            <a:endParaRPr lang="zh-TW" altLang="en-US" dirty="0">
              <a:solidFill>
                <a:srgbClr val="FFFFFF"/>
              </a:solidFill>
            </a:endParaRPr>
          </a:p>
        </p:txBody>
      </p:sp>
      <p:sp>
        <p:nvSpPr>
          <p:cNvPr id="3" name="副標題 2">
            <a:extLst>
              <a:ext uri="{FF2B5EF4-FFF2-40B4-BE49-F238E27FC236}">
                <a16:creationId xmlns:a16="http://schemas.microsoft.com/office/drawing/2014/main" id="{411AC63F-C9EF-477A-AE16-C3D44D15B870}"/>
              </a:ext>
            </a:extLst>
          </p:cNvPr>
          <p:cNvSpPr>
            <a:spLocks noGrp="1"/>
          </p:cNvSpPr>
          <p:nvPr>
            <p:ph type="subTitle" idx="1"/>
          </p:nvPr>
        </p:nvSpPr>
        <p:spPr>
          <a:xfrm>
            <a:off x="1143000" y="4159404"/>
            <a:ext cx="6858000" cy="1098395"/>
          </a:xfrm>
        </p:spPr>
        <p:txBody>
          <a:bodyPr>
            <a:normAutofit/>
          </a:bodyPr>
          <a:lstStyle/>
          <a:p>
            <a:endParaRPr lang="zh-TW" altLang="en-US">
              <a:solidFill>
                <a:srgbClr val="FFFFFF"/>
              </a:solidFill>
            </a:endParaRPr>
          </a:p>
        </p:txBody>
      </p:sp>
      <p:sp>
        <p:nvSpPr>
          <p:cNvPr id="4" name="矩形 3">
            <a:extLst>
              <a:ext uri="{FF2B5EF4-FFF2-40B4-BE49-F238E27FC236}">
                <a16:creationId xmlns:a16="http://schemas.microsoft.com/office/drawing/2014/main" id="{EDFCE243-E5A1-47F9-B7E0-2DA671D70C1D}"/>
              </a:ext>
            </a:extLst>
          </p:cNvPr>
          <p:cNvSpPr/>
          <p:nvPr/>
        </p:nvSpPr>
        <p:spPr>
          <a:xfrm>
            <a:off x="4745420" y="6418430"/>
            <a:ext cx="4572000" cy="338554"/>
          </a:xfrm>
          <a:prstGeom prst="rect">
            <a:avLst/>
          </a:prstGeom>
        </p:spPr>
        <p:txBody>
          <a:bodyPr>
            <a:spAutoFit/>
          </a:bodyPr>
          <a:lstStyle/>
          <a:p>
            <a:r>
              <a:rPr lang="zh-TW" altLang="en-US" sz="800" dirty="0"/>
              <a:t>https://www.darksword-armory.com/wp-content/uploads/2014/09/two-handed-danish-sword-medieval-weapon-1352-3.jpg</a:t>
            </a:r>
          </a:p>
        </p:txBody>
      </p:sp>
    </p:spTree>
    <p:extLst>
      <p:ext uri="{BB962C8B-B14F-4D97-AF65-F5344CB8AC3E}">
        <p14:creationId xmlns:p14="http://schemas.microsoft.com/office/powerpoint/2010/main" val="1822754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3C97EB-B491-4C6A-98F7-3A72824F693A}"/>
              </a:ext>
            </a:extLst>
          </p:cNvPr>
          <p:cNvSpPr>
            <a:spLocks noGrp="1"/>
          </p:cNvSpPr>
          <p:nvPr>
            <p:ph type="title"/>
          </p:nvPr>
        </p:nvSpPr>
        <p:spPr/>
        <p:txBody>
          <a:bodyPr/>
          <a:lstStyle/>
          <a:p>
            <a:r>
              <a:rPr lang="en-US" altLang="zh-TW" dirty="0"/>
              <a:t>Example of Attack</a:t>
            </a:r>
            <a:endParaRPr lang="zh-TW" altLang="en-US" dirty="0"/>
          </a:p>
        </p:txBody>
      </p:sp>
      <p:sp>
        <p:nvSpPr>
          <p:cNvPr id="6" name="文字方塊 5">
            <a:extLst>
              <a:ext uri="{FF2B5EF4-FFF2-40B4-BE49-F238E27FC236}">
                <a16:creationId xmlns:a16="http://schemas.microsoft.com/office/drawing/2014/main" id="{AB04241A-8B70-402F-947C-6F29FDB6901B}"/>
              </a:ext>
            </a:extLst>
          </p:cNvPr>
          <p:cNvSpPr txBox="1"/>
          <p:nvPr/>
        </p:nvSpPr>
        <p:spPr>
          <a:xfrm>
            <a:off x="6571859" y="2493667"/>
            <a:ext cx="2601802" cy="461665"/>
          </a:xfrm>
          <a:prstGeom prst="rect">
            <a:avLst/>
          </a:prstGeom>
          <a:noFill/>
        </p:spPr>
        <p:txBody>
          <a:bodyPr wrap="square" rtlCol="0">
            <a:spAutoFit/>
          </a:bodyPr>
          <a:lstStyle/>
          <a:p>
            <a:pPr algn="ctr"/>
            <a:r>
              <a:rPr lang="en-US" altLang="zh-TW" sz="2400" dirty="0"/>
              <a:t>Something Else</a:t>
            </a:r>
            <a:endParaRPr lang="zh-TW" altLang="en-US" sz="2400" dirty="0"/>
          </a:p>
        </p:txBody>
      </p:sp>
      <p:sp>
        <p:nvSpPr>
          <p:cNvPr id="7" name="矩形 6">
            <a:extLst>
              <a:ext uri="{FF2B5EF4-FFF2-40B4-BE49-F238E27FC236}">
                <a16:creationId xmlns:a16="http://schemas.microsoft.com/office/drawing/2014/main" id="{26B28281-9316-4A67-827F-2839E2E7CF34}"/>
              </a:ext>
            </a:extLst>
          </p:cNvPr>
          <p:cNvSpPr/>
          <p:nvPr/>
        </p:nvSpPr>
        <p:spPr>
          <a:xfrm>
            <a:off x="6950873" y="2902945"/>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pic>
        <p:nvPicPr>
          <p:cNvPr id="10" name="圖片 9" descr="一張含有 貓, 動物, 哺乳類, 橙色 的圖片&#10;&#10;自動產生的描述">
            <a:extLst>
              <a:ext uri="{FF2B5EF4-FFF2-40B4-BE49-F238E27FC236}">
                <a16:creationId xmlns:a16="http://schemas.microsoft.com/office/drawing/2014/main" id="{8286630A-7FBF-48AB-8D6C-86614E497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9" y="2117085"/>
            <a:ext cx="2072235" cy="2000779"/>
          </a:xfrm>
          <a:prstGeom prst="rect">
            <a:avLst/>
          </a:prstGeom>
        </p:spPr>
      </p:pic>
      <p:sp>
        <p:nvSpPr>
          <p:cNvPr id="4" name="矩形: 圓角 3">
            <a:extLst>
              <a:ext uri="{FF2B5EF4-FFF2-40B4-BE49-F238E27FC236}">
                <a16:creationId xmlns:a16="http://schemas.microsoft.com/office/drawing/2014/main" id="{8269941B-604B-4FE2-9E60-1DF21AEFBEE0}"/>
              </a:ext>
            </a:extLst>
          </p:cNvPr>
          <p:cNvSpPr/>
          <p:nvPr/>
        </p:nvSpPr>
        <p:spPr>
          <a:xfrm>
            <a:off x="4505740" y="2249458"/>
            <a:ext cx="1815548" cy="1683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Network</a:t>
            </a:r>
          </a:p>
          <a:p>
            <a:pPr algn="ctr"/>
            <a:r>
              <a:rPr lang="en-US" altLang="zh-TW" sz="2400" dirty="0"/>
              <a:t>(Image Classifier)</a:t>
            </a:r>
          </a:p>
        </p:txBody>
      </p:sp>
      <p:pic>
        <p:nvPicPr>
          <p:cNvPr id="12" name="圖片 11">
            <a:extLst>
              <a:ext uri="{FF2B5EF4-FFF2-40B4-BE49-F238E27FC236}">
                <a16:creationId xmlns:a16="http://schemas.microsoft.com/office/drawing/2014/main" id="{29236B37-0AD7-43BE-9B8A-AB1F1F46B1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146" y="4492095"/>
            <a:ext cx="2072235" cy="2000779"/>
          </a:xfrm>
          <a:prstGeom prst="rect">
            <a:avLst/>
          </a:prstGeom>
        </p:spPr>
      </p:pic>
      <p:cxnSp>
        <p:nvCxnSpPr>
          <p:cNvPr id="9" name="直線單箭頭接點 8">
            <a:extLst>
              <a:ext uri="{FF2B5EF4-FFF2-40B4-BE49-F238E27FC236}">
                <a16:creationId xmlns:a16="http://schemas.microsoft.com/office/drawing/2014/main" id="{EA0C40FA-CC00-4C4C-A6B9-3335A404B5CE}"/>
              </a:ext>
            </a:extLst>
          </p:cNvPr>
          <p:cNvCxnSpPr>
            <a:cxnSpLocks/>
          </p:cNvCxnSpPr>
          <p:nvPr/>
        </p:nvCxnSpPr>
        <p:spPr>
          <a:xfrm>
            <a:off x="2769706" y="3139439"/>
            <a:ext cx="16432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027B1D0-C485-4B93-A9B1-2BD0871F06FC}"/>
              </a:ext>
            </a:extLst>
          </p:cNvPr>
          <p:cNvCxnSpPr>
            <a:cxnSpLocks/>
          </p:cNvCxnSpPr>
          <p:nvPr/>
        </p:nvCxnSpPr>
        <p:spPr>
          <a:xfrm>
            <a:off x="6370625" y="3139439"/>
            <a:ext cx="5447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1DF68154-6F28-45A9-8C4D-CE7526050A71}"/>
              </a:ext>
            </a:extLst>
          </p:cNvPr>
          <p:cNvCxnSpPr>
            <a:cxnSpLocks/>
          </p:cNvCxnSpPr>
          <p:nvPr/>
        </p:nvCxnSpPr>
        <p:spPr>
          <a:xfrm>
            <a:off x="7105307" y="3133777"/>
            <a:ext cx="15349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9396FFAF-8F7C-44DD-98D7-075EBACA0659}"/>
              </a:ext>
            </a:extLst>
          </p:cNvPr>
          <p:cNvCxnSpPr>
            <a:cxnSpLocks/>
          </p:cNvCxnSpPr>
          <p:nvPr/>
        </p:nvCxnSpPr>
        <p:spPr>
          <a:xfrm flipV="1">
            <a:off x="5440018" y="3945736"/>
            <a:ext cx="0" cy="569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7562F9D-1D9A-40D3-8105-B0FE18E87CCC}"/>
              </a:ext>
            </a:extLst>
          </p:cNvPr>
          <p:cNvCxnSpPr>
            <a:cxnSpLocks/>
          </p:cNvCxnSpPr>
          <p:nvPr/>
        </p:nvCxnSpPr>
        <p:spPr>
          <a:xfrm>
            <a:off x="3209958" y="5465288"/>
            <a:ext cx="1052994"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57C6EA06-5E0E-4DD3-A1E8-515C78989700}"/>
              </a:ext>
            </a:extLst>
          </p:cNvPr>
          <p:cNvSpPr txBox="1"/>
          <p:nvPr/>
        </p:nvSpPr>
        <p:spPr>
          <a:xfrm>
            <a:off x="603004" y="1709739"/>
            <a:ext cx="2387064" cy="461665"/>
          </a:xfrm>
          <a:prstGeom prst="rect">
            <a:avLst/>
          </a:prstGeom>
          <a:noFill/>
        </p:spPr>
        <p:txBody>
          <a:bodyPr wrap="square" rtlCol="0">
            <a:spAutoFit/>
          </a:bodyPr>
          <a:lstStyle/>
          <a:p>
            <a:pPr algn="ctr"/>
            <a:r>
              <a:rPr lang="en-US" altLang="zh-TW" sz="2400" dirty="0"/>
              <a:t>Benign Image</a:t>
            </a:r>
            <a:endParaRPr lang="zh-TW" altLang="en-US" sz="2400" dirty="0"/>
          </a:p>
        </p:txBody>
      </p:sp>
      <p:sp>
        <p:nvSpPr>
          <p:cNvPr id="29" name="文字方塊 28">
            <a:extLst>
              <a:ext uri="{FF2B5EF4-FFF2-40B4-BE49-F238E27FC236}">
                <a16:creationId xmlns:a16="http://schemas.microsoft.com/office/drawing/2014/main" id="{B106E233-AED4-46D4-8A62-AAC1BDB6F86F}"/>
              </a:ext>
            </a:extLst>
          </p:cNvPr>
          <p:cNvSpPr txBox="1"/>
          <p:nvPr/>
        </p:nvSpPr>
        <p:spPr>
          <a:xfrm>
            <a:off x="6410381" y="5104187"/>
            <a:ext cx="1843774" cy="830997"/>
          </a:xfrm>
          <a:prstGeom prst="rect">
            <a:avLst/>
          </a:prstGeom>
          <a:noFill/>
        </p:spPr>
        <p:txBody>
          <a:bodyPr wrap="square" rtlCol="0">
            <a:spAutoFit/>
          </a:bodyPr>
          <a:lstStyle/>
          <a:p>
            <a:r>
              <a:rPr lang="en-US" altLang="zh-TW" sz="2400" dirty="0"/>
              <a:t>Attacked Image</a:t>
            </a:r>
            <a:endParaRPr lang="zh-TW" altLang="en-US" sz="2400" dirty="0"/>
          </a:p>
        </p:txBody>
      </p:sp>
      <p:cxnSp>
        <p:nvCxnSpPr>
          <p:cNvPr id="30" name="直線單箭頭接點 29">
            <a:extLst>
              <a:ext uri="{FF2B5EF4-FFF2-40B4-BE49-F238E27FC236}">
                <a16:creationId xmlns:a16="http://schemas.microsoft.com/office/drawing/2014/main" id="{604AD6D1-2F8B-422C-97BC-09694F5B47A0}"/>
              </a:ext>
            </a:extLst>
          </p:cNvPr>
          <p:cNvCxnSpPr>
            <a:cxnSpLocks/>
          </p:cNvCxnSpPr>
          <p:nvPr/>
        </p:nvCxnSpPr>
        <p:spPr>
          <a:xfrm>
            <a:off x="1773489" y="4117864"/>
            <a:ext cx="0" cy="62681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AE08805B-AABC-43B4-B79F-5415118DAC0E}"/>
                  </a:ext>
                </a:extLst>
              </p:cNvPr>
              <p:cNvSpPr txBox="1"/>
              <p:nvPr/>
            </p:nvSpPr>
            <p:spPr>
              <a:xfrm>
                <a:off x="1474297" y="4744678"/>
                <a:ext cx="631455"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32" name="文字方塊 31">
                <a:extLst>
                  <a:ext uri="{FF2B5EF4-FFF2-40B4-BE49-F238E27FC236}">
                    <a16:creationId xmlns:a16="http://schemas.microsoft.com/office/drawing/2014/main" id="{AE08805B-AABC-43B4-B79F-5415118DAC0E}"/>
                  </a:ext>
                </a:extLst>
              </p:cNvPr>
              <p:cNvSpPr txBox="1">
                <a:spLocks noRot="1" noChangeAspect="1" noMove="1" noResize="1" noEditPoints="1" noAdjustHandles="1" noChangeArrowheads="1" noChangeShapeType="1" noTextEdit="1"/>
              </p:cNvSpPr>
              <p:nvPr/>
            </p:nvSpPr>
            <p:spPr>
              <a:xfrm>
                <a:off x="1474297" y="4744678"/>
                <a:ext cx="631455" cy="1360629"/>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D9C1BE0D-0ABD-4F6D-9756-32D8C1C1BA2D}"/>
                  </a:ext>
                </a:extLst>
              </p:cNvPr>
              <p:cNvSpPr txBox="1"/>
              <p:nvPr/>
            </p:nvSpPr>
            <p:spPr>
              <a:xfrm>
                <a:off x="2122353" y="4744678"/>
                <a:ext cx="1087605"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e>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33" name="文字方塊 32">
                <a:extLst>
                  <a:ext uri="{FF2B5EF4-FFF2-40B4-BE49-F238E27FC236}">
                    <a16:creationId xmlns:a16="http://schemas.microsoft.com/office/drawing/2014/main" id="{D9C1BE0D-0ABD-4F6D-9756-32D8C1C1BA2D}"/>
                  </a:ext>
                </a:extLst>
              </p:cNvPr>
              <p:cNvSpPr txBox="1">
                <a:spLocks noRot="1" noChangeAspect="1" noMove="1" noResize="1" noEditPoints="1" noAdjustHandles="1" noChangeArrowheads="1" noChangeShapeType="1" noTextEdit="1"/>
              </p:cNvSpPr>
              <p:nvPr/>
            </p:nvSpPr>
            <p:spPr>
              <a:xfrm>
                <a:off x="2122353" y="4744678"/>
                <a:ext cx="1087605" cy="1360629"/>
              </a:xfrm>
              <a:prstGeom prst="rect">
                <a:avLst/>
              </a:prstGeom>
              <a:blipFill>
                <a:blip r:embed="rId6"/>
                <a:stretch>
                  <a:fillRect/>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9AC0343F-2393-42DF-B6C9-F981E7A58002}"/>
              </a:ext>
            </a:extLst>
          </p:cNvPr>
          <p:cNvSpPr txBox="1"/>
          <p:nvPr/>
        </p:nvSpPr>
        <p:spPr>
          <a:xfrm>
            <a:off x="1767508" y="6090793"/>
            <a:ext cx="2072234" cy="461665"/>
          </a:xfrm>
          <a:prstGeom prst="rect">
            <a:avLst/>
          </a:prstGeom>
          <a:noFill/>
        </p:spPr>
        <p:txBody>
          <a:bodyPr wrap="square" rtlCol="0">
            <a:spAutoFit/>
          </a:bodyPr>
          <a:lstStyle/>
          <a:p>
            <a:pPr algn="ctr"/>
            <a:r>
              <a:rPr lang="en-US" altLang="zh-TW" sz="2400" dirty="0">
                <a:solidFill>
                  <a:srgbClr val="FF0000"/>
                </a:solidFill>
              </a:rPr>
              <a:t>small</a:t>
            </a:r>
            <a:endParaRPr lang="zh-TW" altLang="en-US" sz="2400" dirty="0">
              <a:solidFill>
                <a:srgbClr val="FF0000"/>
              </a:solidFill>
            </a:endParaRPr>
          </a:p>
        </p:txBody>
      </p:sp>
      <p:sp>
        <p:nvSpPr>
          <p:cNvPr id="5" name="文字方塊 4">
            <a:extLst>
              <a:ext uri="{FF2B5EF4-FFF2-40B4-BE49-F238E27FC236}">
                <a16:creationId xmlns:a16="http://schemas.microsoft.com/office/drawing/2014/main" id="{AFEF8833-2DD7-4546-A671-7D170D3D9822}"/>
              </a:ext>
            </a:extLst>
          </p:cNvPr>
          <p:cNvSpPr txBox="1"/>
          <p:nvPr/>
        </p:nvSpPr>
        <p:spPr>
          <a:xfrm>
            <a:off x="4986033" y="46734"/>
            <a:ext cx="2666155" cy="461665"/>
          </a:xfrm>
          <a:prstGeom prst="rect">
            <a:avLst/>
          </a:prstGeom>
          <a:noFill/>
        </p:spPr>
        <p:txBody>
          <a:bodyPr wrap="square" rtlCol="0">
            <a:spAutoFit/>
          </a:bodyPr>
          <a:lstStyle/>
          <a:p>
            <a:r>
              <a:rPr lang="en-US" altLang="zh-TW" sz="2400" b="1" i="1" u="sng" dirty="0"/>
              <a:t>Non-targeted</a:t>
            </a:r>
            <a:endParaRPr lang="zh-TW" altLang="en-US" sz="2400" b="1" i="1" u="sng" dirty="0"/>
          </a:p>
        </p:txBody>
      </p:sp>
      <p:sp>
        <p:nvSpPr>
          <p:cNvPr id="23" name="文字方塊 22">
            <a:extLst>
              <a:ext uri="{FF2B5EF4-FFF2-40B4-BE49-F238E27FC236}">
                <a16:creationId xmlns:a16="http://schemas.microsoft.com/office/drawing/2014/main" id="{586F5E66-1617-4EE7-BB7F-E2C0E88A3AD9}"/>
              </a:ext>
            </a:extLst>
          </p:cNvPr>
          <p:cNvSpPr txBox="1"/>
          <p:nvPr/>
        </p:nvSpPr>
        <p:spPr>
          <a:xfrm>
            <a:off x="4986033" y="930882"/>
            <a:ext cx="2148114" cy="461665"/>
          </a:xfrm>
          <a:prstGeom prst="rect">
            <a:avLst/>
          </a:prstGeom>
          <a:noFill/>
        </p:spPr>
        <p:txBody>
          <a:bodyPr wrap="square" rtlCol="0">
            <a:spAutoFit/>
          </a:bodyPr>
          <a:lstStyle/>
          <a:p>
            <a:r>
              <a:rPr lang="en-US" altLang="zh-TW" sz="2400" b="1" i="1" u="sng" dirty="0"/>
              <a:t>Targeted</a:t>
            </a:r>
            <a:endParaRPr lang="zh-TW" altLang="en-US" sz="2400" b="1" i="1" u="sng" dirty="0"/>
          </a:p>
        </p:txBody>
      </p:sp>
      <p:sp>
        <p:nvSpPr>
          <p:cNvPr id="8" name="文字方塊 7">
            <a:extLst>
              <a:ext uri="{FF2B5EF4-FFF2-40B4-BE49-F238E27FC236}">
                <a16:creationId xmlns:a16="http://schemas.microsoft.com/office/drawing/2014/main" id="{F543B798-E216-497A-AF43-B95F4DFF239E}"/>
              </a:ext>
            </a:extLst>
          </p:cNvPr>
          <p:cNvSpPr txBox="1"/>
          <p:nvPr/>
        </p:nvSpPr>
        <p:spPr>
          <a:xfrm>
            <a:off x="5469046" y="536470"/>
            <a:ext cx="5158774" cy="461665"/>
          </a:xfrm>
          <a:prstGeom prst="rect">
            <a:avLst/>
          </a:prstGeom>
          <a:noFill/>
        </p:spPr>
        <p:txBody>
          <a:bodyPr wrap="square" rtlCol="0">
            <a:spAutoFit/>
          </a:bodyPr>
          <a:lstStyle/>
          <a:p>
            <a:r>
              <a:rPr lang="en-US" altLang="zh-TW" sz="2400" dirty="0"/>
              <a:t>Anything other than “Cat”</a:t>
            </a:r>
            <a:endParaRPr lang="zh-TW" altLang="en-US" sz="2400" dirty="0"/>
          </a:p>
        </p:txBody>
      </p:sp>
      <p:sp>
        <p:nvSpPr>
          <p:cNvPr id="25" name="文字方塊 24">
            <a:extLst>
              <a:ext uri="{FF2B5EF4-FFF2-40B4-BE49-F238E27FC236}">
                <a16:creationId xmlns:a16="http://schemas.microsoft.com/office/drawing/2014/main" id="{BD5EFFF0-190A-4CD0-AB80-67F36A1377E8}"/>
              </a:ext>
            </a:extLst>
          </p:cNvPr>
          <p:cNvSpPr txBox="1"/>
          <p:nvPr/>
        </p:nvSpPr>
        <p:spPr>
          <a:xfrm>
            <a:off x="5469046" y="1395906"/>
            <a:ext cx="3394420" cy="830997"/>
          </a:xfrm>
          <a:prstGeom prst="rect">
            <a:avLst/>
          </a:prstGeom>
          <a:noFill/>
        </p:spPr>
        <p:txBody>
          <a:bodyPr wrap="square" rtlCol="0">
            <a:spAutoFit/>
          </a:bodyPr>
          <a:lstStyle/>
          <a:p>
            <a:r>
              <a:rPr lang="en-US" altLang="zh-TW" sz="2400" dirty="0"/>
              <a:t>Misclassified as a specific class (e.g., “Star Fish”)</a:t>
            </a:r>
            <a:endParaRPr lang="zh-TW" altLang="en-US" sz="2400" dirty="0"/>
          </a:p>
        </p:txBody>
      </p:sp>
    </p:spTree>
    <p:extLst>
      <p:ext uri="{BB962C8B-B14F-4D97-AF65-F5344CB8AC3E}">
        <p14:creationId xmlns:p14="http://schemas.microsoft.com/office/powerpoint/2010/main" val="11499947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 grpId="0" animBg="1"/>
      <p:bldP spid="28" grpId="0"/>
      <p:bldP spid="29" grpId="0"/>
      <p:bldP spid="32" grpId="0"/>
      <p:bldP spid="33" grpId="0"/>
      <p:bldP spid="3" grpId="0"/>
      <p:bldP spid="5" grpId="0"/>
      <p:bldP spid="23" grpId="0"/>
      <p:bldP spid="8"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3C97EB-B491-4C6A-98F7-3A72824F693A}"/>
              </a:ext>
            </a:extLst>
          </p:cNvPr>
          <p:cNvSpPr>
            <a:spLocks noGrp="1"/>
          </p:cNvSpPr>
          <p:nvPr>
            <p:ph type="title"/>
          </p:nvPr>
        </p:nvSpPr>
        <p:spPr/>
        <p:txBody>
          <a:bodyPr/>
          <a:lstStyle/>
          <a:p>
            <a:r>
              <a:rPr lang="en-US" altLang="zh-TW" dirty="0"/>
              <a:t>Example of Attack</a:t>
            </a:r>
            <a:endParaRPr lang="zh-TW" altLang="en-US" dirty="0"/>
          </a:p>
        </p:txBody>
      </p:sp>
      <p:pic>
        <p:nvPicPr>
          <p:cNvPr id="10" name="圖片 9" descr="一張含有 貓, 動物, 相片, 哺乳類 的圖片&#10;&#10;自動產生的描述">
            <a:extLst>
              <a:ext uri="{FF2B5EF4-FFF2-40B4-BE49-F238E27FC236}">
                <a16:creationId xmlns:a16="http://schemas.microsoft.com/office/drawing/2014/main" id="{4EE5CE71-9303-44FA-A77C-C8FA27B0A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946" y="2339897"/>
            <a:ext cx="3314700" cy="3200400"/>
          </a:xfrm>
          <a:prstGeom prst="rect">
            <a:avLst/>
          </a:prstGeom>
        </p:spPr>
      </p:pic>
      <p:pic>
        <p:nvPicPr>
          <p:cNvPr id="12" name="圖片 11" descr="一張含有 貓, 動物, 哺乳類, 橙色 的圖片&#10;&#10;自動產生的描述">
            <a:extLst>
              <a:ext uri="{FF2B5EF4-FFF2-40B4-BE49-F238E27FC236}">
                <a16:creationId xmlns:a16="http://schemas.microsoft.com/office/drawing/2014/main" id="{2F17E361-E08E-4BE3-B035-D5DE981E0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64" y="2339897"/>
            <a:ext cx="3314700" cy="3200400"/>
          </a:xfrm>
          <a:prstGeom prst="rect">
            <a:avLst/>
          </a:prstGeom>
        </p:spPr>
      </p:pic>
      <p:sp>
        <p:nvSpPr>
          <p:cNvPr id="14" name="矩形 13">
            <a:extLst>
              <a:ext uri="{FF2B5EF4-FFF2-40B4-BE49-F238E27FC236}">
                <a16:creationId xmlns:a16="http://schemas.microsoft.com/office/drawing/2014/main" id="{DF2027EE-87EA-45B0-A7AC-DABEB0DCB704}"/>
              </a:ext>
            </a:extLst>
          </p:cNvPr>
          <p:cNvSpPr/>
          <p:nvPr/>
        </p:nvSpPr>
        <p:spPr>
          <a:xfrm>
            <a:off x="1807667" y="5552753"/>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sp>
        <p:nvSpPr>
          <p:cNvPr id="15" name="矩形 14">
            <a:extLst>
              <a:ext uri="{FF2B5EF4-FFF2-40B4-BE49-F238E27FC236}">
                <a16:creationId xmlns:a16="http://schemas.microsoft.com/office/drawing/2014/main" id="{5411F0CB-4413-4913-BE57-783D91C170F3}"/>
              </a:ext>
            </a:extLst>
          </p:cNvPr>
          <p:cNvSpPr/>
          <p:nvPr/>
        </p:nvSpPr>
        <p:spPr>
          <a:xfrm>
            <a:off x="2283575"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0.64</a:t>
            </a:r>
            <a:endParaRPr lang="zh-TW" altLang="en-US" sz="2400" dirty="0"/>
          </a:p>
        </p:txBody>
      </p:sp>
      <p:sp>
        <p:nvSpPr>
          <p:cNvPr id="16" name="文字方塊 15">
            <a:extLst>
              <a:ext uri="{FF2B5EF4-FFF2-40B4-BE49-F238E27FC236}">
                <a16:creationId xmlns:a16="http://schemas.microsoft.com/office/drawing/2014/main" id="{7591620F-EF0D-4AEC-802D-23BF68ED01D4}"/>
              </a:ext>
            </a:extLst>
          </p:cNvPr>
          <p:cNvSpPr txBox="1"/>
          <p:nvPr/>
        </p:nvSpPr>
        <p:spPr>
          <a:xfrm>
            <a:off x="1597583" y="1930621"/>
            <a:ext cx="2387064" cy="461665"/>
          </a:xfrm>
          <a:prstGeom prst="rect">
            <a:avLst/>
          </a:prstGeom>
          <a:noFill/>
        </p:spPr>
        <p:txBody>
          <a:bodyPr wrap="square" rtlCol="0">
            <a:spAutoFit/>
          </a:bodyPr>
          <a:lstStyle/>
          <a:p>
            <a:pPr algn="ctr"/>
            <a:r>
              <a:rPr lang="en-US" altLang="zh-TW" sz="2400" dirty="0"/>
              <a:t>Benign Image</a:t>
            </a:r>
            <a:endParaRPr lang="zh-TW" altLang="en-US" sz="2400" dirty="0"/>
          </a:p>
        </p:txBody>
      </p:sp>
      <p:sp>
        <p:nvSpPr>
          <p:cNvPr id="17" name="文字方塊 16">
            <a:extLst>
              <a:ext uri="{FF2B5EF4-FFF2-40B4-BE49-F238E27FC236}">
                <a16:creationId xmlns:a16="http://schemas.microsoft.com/office/drawing/2014/main" id="{D14BD1FA-E266-41D4-B55D-FE0BDDE05926}"/>
              </a:ext>
            </a:extLst>
          </p:cNvPr>
          <p:cNvSpPr txBox="1"/>
          <p:nvPr/>
        </p:nvSpPr>
        <p:spPr>
          <a:xfrm>
            <a:off x="4860907" y="1930621"/>
            <a:ext cx="3432119" cy="461665"/>
          </a:xfrm>
          <a:prstGeom prst="rect">
            <a:avLst/>
          </a:prstGeom>
          <a:noFill/>
        </p:spPr>
        <p:txBody>
          <a:bodyPr wrap="square" rtlCol="0">
            <a:spAutoFit/>
          </a:bodyPr>
          <a:lstStyle/>
          <a:p>
            <a:pPr algn="ctr"/>
            <a:r>
              <a:rPr lang="en-US" altLang="zh-TW" sz="2400" dirty="0"/>
              <a:t>Attacked Image</a:t>
            </a:r>
            <a:endParaRPr lang="zh-TW" altLang="en-US" sz="2400" dirty="0"/>
          </a:p>
        </p:txBody>
      </p:sp>
      <p:sp>
        <p:nvSpPr>
          <p:cNvPr id="19" name="矩形 18">
            <a:extLst>
              <a:ext uri="{FF2B5EF4-FFF2-40B4-BE49-F238E27FC236}">
                <a16:creationId xmlns:a16="http://schemas.microsoft.com/office/drawing/2014/main" id="{0C452AEB-9571-4443-8A60-B37B9D26E29E}"/>
              </a:ext>
            </a:extLst>
          </p:cNvPr>
          <p:cNvSpPr/>
          <p:nvPr/>
        </p:nvSpPr>
        <p:spPr>
          <a:xfrm>
            <a:off x="5595798" y="5552753"/>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Star Fish</a:t>
            </a:r>
            <a:endParaRPr lang="zh-TW" altLang="en-US" sz="2400" dirty="0"/>
          </a:p>
        </p:txBody>
      </p:sp>
      <p:sp>
        <p:nvSpPr>
          <p:cNvPr id="20" name="矩形 19">
            <a:extLst>
              <a:ext uri="{FF2B5EF4-FFF2-40B4-BE49-F238E27FC236}">
                <a16:creationId xmlns:a16="http://schemas.microsoft.com/office/drawing/2014/main" id="{2197FF17-0A2F-48C7-8B2E-D97D96363341}"/>
              </a:ext>
            </a:extLst>
          </p:cNvPr>
          <p:cNvSpPr/>
          <p:nvPr/>
        </p:nvSpPr>
        <p:spPr>
          <a:xfrm>
            <a:off x="6071706"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1.00</a:t>
            </a:r>
            <a:endParaRPr lang="zh-TW" altLang="en-US" sz="2400" dirty="0"/>
          </a:p>
        </p:txBody>
      </p:sp>
      <p:grpSp>
        <p:nvGrpSpPr>
          <p:cNvPr id="7" name="群組 6">
            <a:extLst>
              <a:ext uri="{FF2B5EF4-FFF2-40B4-BE49-F238E27FC236}">
                <a16:creationId xmlns:a16="http://schemas.microsoft.com/office/drawing/2014/main" id="{860E7420-5E64-4CAC-A5D4-CC0E7C3F95AB}"/>
              </a:ext>
            </a:extLst>
          </p:cNvPr>
          <p:cNvGrpSpPr/>
          <p:nvPr/>
        </p:nvGrpSpPr>
        <p:grpSpPr>
          <a:xfrm>
            <a:off x="5047761" y="324872"/>
            <a:ext cx="6935178" cy="615959"/>
            <a:chOff x="3866172" y="323105"/>
            <a:chExt cx="6935178" cy="615959"/>
          </a:xfrm>
        </p:grpSpPr>
        <p:sp>
          <p:nvSpPr>
            <p:cNvPr id="21" name="矩形: 圓角 20">
              <a:extLst>
                <a:ext uri="{FF2B5EF4-FFF2-40B4-BE49-F238E27FC236}">
                  <a16:creationId xmlns:a16="http://schemas.microsoft.com/office/drawing/2014/main" id="{4D9083BA-0138-4A9C-89EB-7365E974B3A7}"/>
                </a:ext>
              </a:extLst>
            </p:cNvPr>
            <p:cNvSpPr/>
            <p:nvPr/>
          </p:nvSpPr>
          <p:spPr>
            <a:xfrm>
              <a:off x="3866172" y="323105"/>
              <a:ext cx="1815548" cy="61595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Network</a:t>
              </a:r>
            </a:p>
          </p:txBody>
        </p:sp>
        <p:sp>
          <p:nvSpPr>
            <p:cNvPr id="23" name="文字方塊 22">
              <a:extLst>
                <a:ext uri="{FF2B5EF4-FFF2-40B4-BE49-F238E27FC236}">
                  <a16:creationId xmlns:a16="http://schemas.microsoft.com/office/drawing/2014/main" id="{EF75C717-A2BE-4477-AF3E-B769A2EA39C8}"/>
                </a:ext>
              </a:extLst>
            </p:cNvPr>
            <p:cNvSpPr txBox="1"/>
            <p:nvPr/>
          </p:nvSpPr>
          <p:spPr>
            <a:xfrm>
              <a:off x="6229350" y="428660"/>
              <a:ext cx="4572000" cy="461665"/>
            </a:xfrm>
            <a:prstGeom prst="rect">
              <a:avLst/>
            </a:prstGeom>
            <a:noFill/>
          </p:spPr>
          <p:txBody>
            <a:bodyPr wrap="square">
              <a:spAutoFit/>
            </a:bodyPr>
            <a:lstStyle/>
            <a:p>
              <a:r>
                <a:rPr lang="en-US" altLang="zh-TW" sz="2400" dirty="0"/>
                <a:t>ResNet-50</a:t>
              </a:r>
              <a:endParaRPr lang="zh-TW" altLang="en-US" sz="2400" dirty="0"/>
            </a:p>
          </p:txBody>
        </p:sp>
        <p:sp>
          <p:nvSpPr>
            <p:cNvPr id="24" name="文字方塊 23">
              <a:extLst>
                <a:ext uri="{FF2B5EF4-FFF2-40B4-BE49-F238E27FC236}">
                  <a16:creationId xmlns:a16="http://schemas.microsoft.com/office/drawing/2014/main" id="{5B41BBD2-E2A4-4936-B3F2-07F4CB43D58E}"/>
                </a:ext>
              </a:extLst>
            </p:cNvPr>
            <p:cNvSpPr txBox="1"/>
            <p:nvPr/>
          </p:nvSpPr>
          <p:spPr>
            <a:xfrm>
              <a:off x="5746070" y="433939"/>
              <a:ext cx="593215" cy="461665"/>
            </a:xfrm>
            <a:prstGeom prst="rect">
              <a:avLst/>
            </a:prstGeom>
            <a:noFill/>
          </p:spPr>
          <p:txBody>
            <a:bodyPr wrap="square">
              <a:spAutoFit/>
            </a:bodyPr>
            <a:lstStyle/>
            <a:p>
              <a:pPr algn="ctr"/>
              <a:r>
                <a:rPr lang="en-US" altLang="zh-TW" sz="2400" dirty="0"/>
                <a:t>=</a:t>
              </a:r>
              <a:endParaRPr lang="zh-TW" altLang="en-US" sz="2400" dirty="0"/>
            </a:p>
          </p:txBody>
        </p:sp>
      </p:grpSp>
      <p:sp>
        <p:nvSpPr>
          <p:cNvPr id="8" name="文字方塊 7">
            <a:extLst>
              <a:ext uri="{FF2B5EF4-FFF2-40B4-BE49-F238E27FC236}">
                <a16:creationId xmlns:a16="http://schemas.microsoft.com/office/drawing/2014/main" id="{A66D52E7-757A-4D96-B51E-0607AAD3A954}"/>
              </a:ext>
            </a:extLst>
          </p:cNvPr>
          <p:cNvSpPr txBox="1"/>
          <p:nvPr/>
        </p:nvSpPr>
        <p:spPr>
          <a:xfrm>
            <a:off x="5100341" y="1132024"/>
            <a:ext cx="3826399" cy="523220"/>
          </a:xfrm>
          <a:prstGeom prst="rect">
            <a:avLst/>
          </a:prstGeom>
          <a:noFill/>
        </p:spPr>
        <p:txBody>
          <a:bodyPr wrap="square" rtlCol="0">
            <a:spAutoFit/>
          </a:bodyPr>
          <a:lstStyle/>
          <a:p>
            <a:pPr algn="ctr"/>
            <a:r>
              <a:rPr lang="en-US" altLang="zh-TW" sz="2800" dirty="0"/>
              <a:t>The target is “Star Fish”</a:t>
            </a:r>
            <a:endParaRPr lang="zh-TW" altLang="en-US" sz="2800" dirty="0"/>
          </a:p>
        </p:txBody>
      </p:sp>
    </p:spTree>
    <p:extLst>
      <p:ext uri="{BB962C8B-B14F-4D97-AF65-F5344CB8AC3E}">
        <p14:creationId xmlns:p14="http://schemas.microsoft.com/office/powerpoint/2010/main" val="21965643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9" grpId="0"/>
      <p:bldP spid="20"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左中括弧 23">
            <a:extLst>
              <a:ext uri="{FF2B5EF4-FFF2-40B4-BE49-F238E27FC236}">
                <a16:creationId xmlns:a16="http://schemas.microsoft.com/office/drawing/2014/main" id="{EF4C414E-F40E-473A-A4EE-9FF8BE226E91}"/>
              </a:ext>
            </a:extLst>
          </p:cNvPr>
          <p:cNvSpPr/>
          <p:nvPr/>
        </p:nvSpPr>
        <p:spPr>
          <a:xfrm flipH="1">
            <a:off x="8179099" y="1887195"/>
            <a:ext cx="138337" cy="4449726"/>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C13C97EB-B491-4C6A-98F7-3A72824F693A}"/>
              </a:ext>
            </a:extLst>
          </p:cNvPr>
          <p:cNvSpPr>
            <a:spLocks noGrp="1"/>
          </p:cNvSpPr>
          <p:nvPr>
            <p:ph type="title"/>
          </p:nvPr>
        </p:nvSpPr>
        <p:spPr/>
        <p:txBody>
          <a:bodyPr/>
          <a:lstStyle/>
          <a:p>
            <a:r>
              <a:rPr lang="en-US" altLang="zh-TW" dirty="0"/>
              <a:t>Example of Attack</a:t>
            </a:r>
            <a:endParaRPr lang="zh-TW" altLang="en-US" dirty="0"/>
          </a:p>
        </p:txBody>
      </p:sp>
      <p:pic>
        <p:nvPicPr>
          <p:cNvPr id="10" name="圖片 9" descr="一張含有 貓, 動物, 相片, 哺乳類 的圖片&#10;&#10;自動產生的描述">
            <a:extLst>
              <a:ext uri="{FF2B5EF4-FFF2-40B4-BE49-F238E27FC236}">
                <a16:creationId xmlns:a16="http://schemas.microsoft.com/office/drawing/2014/main" id="{4EE5CE71-9303-44FA-A77C-C8FA27B0A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946" y="2339897"/>
            <a:ext cx="3314700" cy="3200400"/>
          </a:xfrm>
          <a:prstGeom prst="rect">
            <a:avLst/>
          </a:prstGeom>
        </p:spPr>
      </p:pic>
      <p:pic>
        <p:nvPicPr>
          <p:cNvPr id="12" name="圖片 11" descr="一張含有 貓, 動物, 哺乳類, 橙色 的圖片&#10;&#10;自動產生的描述">
            <a:extLst>
              <a:ext uri="{FF2B5EF4-FFF2-40B4-BE49-F238E27FC236}">
                <a16:creationId xmlns:a16="http://schemas.microsoft.com/office/drawing/2014/main" id="{2F17E361-E08E-4BE3-B035-D5DE981E0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64" y="2339897"/>
            <a:ext cx="3314700" cy="3200400"/>
          </a:xfrm>
          <a:prstGeom prst="rect">
            <a:avLst/>
          </a:prstGeom>
        </p:spPr>
      </p:pic>
      <p:sp>
        <p:nvSpPr>
          <p:cNvPr id="14" name="矩形 13">
            <a:extLst>
              <a:ext uri="{FF2B5EF4-FFF2-40B4-BE49-F238E27FC236}">
                <a16:creationId xmlns:a16="http://schemas.microsoft.com/office/drawing/2014/main" id="{DF2027EE-87EA-45B0-A7AC-DABEB0DCB704}"/>
              </a:ext>
            </a:extLst>
          </p:cNvPr>
          <p:cNvSpPr/>
          <p:nvPr/>
        </p:nvSpPr>
        <p:spPr>
          <a:xfrm>
            <a:off x="1807667" y="5552753"/>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sp>
        <p:nvSpPr>
          <p:cNvPr id="15" name="矩形 14">
            <a:extLst>
              <a:ext uri="{FF2B5EF4-FFF2-40B4-BE49-F238E27FC236}">
                <a16:creationId xmlns:a16="http://schemas.microsoft.com/office/drawing/2014/main" id="{5411F0CB-4413-4913-BE57-783D91C170F3}"/>
              </a:ext>
            </a:extLst>
          </p:cNvPr>
          <p:cNvSpPr/>
          <p:nvPr/>
        </p:nvSpPr>
        <p:spPr>
          <a:xfrm>
            <a:off x="2283575"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0.64</a:t>
            </a:r>
            <a:endParaRPr lang="zh-TW" altLang="en-US" sz="2400" dirty="0"/>
          </a:p>
        </p:txBody>
      </p:sp>
      <p:sp>
        <p:nvSpPr>
          <p:cNvPr id="16" name="文字方塊 15">
            <a:extLst>
              <a:ext uri="{FF2B5EF4-FFF2-40B4-BE49-F238E27FC236}">
                <a16:creationId xmlns:a16="http://schemas.microsoft.com/office/drawing/2014/main" id="{7591620F-EF0D-4AEC-802D-23BF68ED01D4}"/>
              </a:ext>
            </a:extLst>
          </p:cNvPr>
          <p:cNvSpPr txBox="1"/>
          <p:nvPr/>
        </p:nvSpPr>
        <p:spPr>
          <a:xfrm>
            <a:off x="1597583" y="1930621"/>
            <a:ext cx="2387064" cy="461665"/>
          </a:xfrm>
          <a:prstGeom prst="rect">
            <a:avLst/>
          </a:prstGeom>
          <a:noFill/>
        </p:spPr>
        <p:txBody>
          <a:bodyPr wrap="square" rtlCol="0">
            <a:spAutoFit/>
          </a:bodyPr>
          <a:lstStyle/>
          <a:p>
            <a:pPr algn="ctr"/>
            <a:r>
              <a:rPr lang="en-US" altLang="zh-TW" sz="2400" dirty="0"/>
              <a:t>Benign Image</a:t>
            </a:r>
            <a:endParaRPr lang="zh-TW" altLang="en-US" sz="2400" dirty="0"/>
          </a:p>
        </p:txBody>
      </p:sp>
      <p:sp>
        <p:nvSpPr>
          <p:cNvPr id="17" name="文字方塊 16">
            <a:extLst>
              <a:ext uri="{FF2B5EF4-FFF2-40B4-BE49-F238E27FC236}">
                <a16:creationId xmlns:a16="http://schemas.microsoft.com/office/drawing/2014/main" id="{D14BD1FA-E266-41D4-B55D-FE0BDDE05926}"/>
              </a:ext>
            </a:extLst>
          </p:cNvPr>
          <p:cNvSpPr txBox="1"/>
          <p:nvPr/>
        </p:nvSpPr>
        <p:spPr>
          <a:xfrm>
            <a:off x="4860907" y="1930621"/>
            <a:ext cx="3432119" cy="461665"/>
          </a:xfrm>
          <a:prstGeom prst="rect">
            <a:avLst/>
          </a:prstGeom>
          <a:noFill/>
        </p:spPr>
        <p:txBody>
          <a:bodyPr wrap="square" rtlCol="0">
            <a:spAutoFit/>
          </a:bodyPr>
          <a:lstStyle/>
          <a:p>
            <a:pPr algn="ctr"/>
            <a:r>
              <a:rPr lang="en-US" altLang="zh-TW" sz="2400" dirty="0"/>
              <a:t>Attacked Image</a:t>
            </a:r>
            <a:endParaRPr lang="zh-TW" altLang="en-US" sz="2400" dirty="0"/>
          </a:p>
        </p:txBody>
      </p:sp>
      <p:sp>
        <p:nvSpPr>
          <p:cNvPr id="19" name="矩形 18">
            <a:extLst>
              <a:ext uri="{FF2B5EF4-FFF2-40B4-BE49-F238E27FC236}">
                <a16:creationId xmlns:a16="http://schemas.microsoft.com/office/drawing/2014/main" id="{0C452AEB-9571-4443-8A60-B37B9D26E29E}"/>
              </a:ext>
            </a:extLst>
          </p:cNvPr>
          <p:cNvSpPr/>
          <p:nvPr/>
        </p:nvSpPr>
        <p:spPr>
          <a:xfrm>
            <a:off x="5595798" y="5552753"/>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Star Fish</a:t>
            </a:r>
            <a:endParaRPr lang="zh-TW" altLang="en-US" sz="2400" dirty="0"/>
          </a:p>
        </p:txBody>
      </p:sp>
      <p:sp>
        <p:nvSpPr>
          <p:cNvPr id="20" name="矩形 19">
            <a:extLst>
              <a:ext uri="{FF2B5EF4-FFF2-40B4-BE49-F238E27FC236}">
                <a16:creationId xmlns:a16="http://schemas.microsoft.com/office/drawing/2014/main" id="{2197FF17-0A2F-48C7-8B2E-D97D96363341}"/>
              </a:ext>
            </a:extLst>
          </p:cNvPr>
          <p:cNvSpPr/>
          <p:nvPr/>
        </p:nvSpPr>
        <p:spPr>
          <a:xfrm>
            <a:off x="6071706"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1.00</a:t>
            </a:r>
            <a:endParaRPr lang="zh-TW" altLang="en-US" sz="2400" dirty="0"/>
          </a:p>
        </p:txBody>
      </p:sp>
      <p:pic>
        <p:nvPicPr>
          <p:cNvPr id="3" name="圖片 2">
            <a:extLst>
              <a:ext uri="{FF2B5EF4-FFF2-40B4-BE49-F238E27FC236}">
                <a16:creationId xmlns:a16="http://schemas.microsoft.com/office/drawing/2014/main" id="{942DFF05-701A-42F2-9BC9-7828595219F9}"/>
              </a:ext>
            </a:extLst>
          </p:cNvPr>
          <p:cNvPicPr>
            <a:picLocks noChangeAspect="1"/>
          </p:cNvPicPr>
          <p:nvPr/>
        </p:nvPicPr>
        <p:blipFill>
          <a:blip r:embed="rId5"/>
          <a:stretch>
            <a:fillRect/>
          </a:stretch>
        </p:blipFill>
        <p:spPr>
          <a:xfrm>
            <a:off x="6238224" y="168620"/>
            <a:ext cx="2644225" cy="2638375"/>
          </a:xfrm>
          <a:prstGeom prst="rect">
            <a:avLst/>
          </a:prstGeom>
        </p:spPr>
      </p:pic>
      <p:sp>
        <p:nvSpPr>
          <p:cNvPr id="5" name="文字方塊 4">
            <a:extLst>
              <a:ext uri="{FF2B5EF4-FFF2-40B4-BE49-F238E27FC236}">
                <a16:creationId xmlns:a16="http://schemas.microsoft.com/office/drawing/2014/main" id="{DB325E67-9235-480E-8027-7E3FA9F3BAD2}"/>
              </a:ext>
            </a:extLst>
          </p:cNvPr>
          <p:cNvSpPr txBox="1"/>
          <p:nvPr/>
        </p:nvSpPr>
        <p:spPr>
          <a:xfrm>
            <a:off x="5371380" y="1042518"/>
            <a:ext cx="847532" cy="584775"/>
          </a:xfrm>
          <a:prstGeom prst="rect">
            <a:avLst/>
          </a:prstGeom>
          <a:noFill/>
        </p:spPr>
        <p:txBody>
          <a:bodyPr wrap="square" rtlCol="0">
            <a:spAutoFit/>
          </a:bodyPr>
          <a:lstStyle/>
          <a:p>
            <a:pPr algn="r"/>
            <a:r>
              <a:rPr lang="en-US" altLang="zh-TW" sz="3200" b="1" dirty="0"/>
              <a:t>=</a:t>
            </a:r>
            <a:endParaRPr lang="zh-TW" altLang="en-US" sz="3200" b="1" dirty="0"/>
          </a:p>
        </p:txBody>
      </p:sp>
      <p:sp>
        <p:nvSpPr>
          <p:cNvPr id="23" name="文字方塊 22">
            <a:extLst>
              <a:ext uri="{FF2B5EF4-FFF2-40B4-BE49-F238E27FC236}">
                <a16:creationId xmlns:a16="http://schemas.microsoft.com/office/drawing/2014/main" id="{991A6E5E-8777-4A35-B386-BD04785BC447}"/>
              </a:ext>
            </a:extLst>
          </p:cNvPr>
          <p:cNvSpPr txBox="1"/>
          <p:nvPr/>
        </p:nvSpPr>
        <p:spPr>
          <a:xfrm>
            <a:off x="4145800" y="3673904"/>
            <a:ext cx="847532" cy="584775"/>
          </a:xfrm>
          <a:prstGeom prst="rect">
            <a:avLst/>
          </a:prstGeom>
          <a:noFill/>
        </p:spPr>
        <p:txBody>
          <a:bodyPr wrap="square" rtlCol="0">
            <a:spAutoFit/>
          </a:bodyPr>
          <a:lstStyle/>
          <a:p>
            <a:pPr algn="ctr"/>
            <a:r>
              <a:rPr lang="en-US" altLang="zh-TW" sz="3200" b="1" dirty="0"/>
              <a:t>-</a:t>
            </a:r>
            <a:endParaRPr lang="zh-TW" altLang="en-US" sz="3200" b="1" dirty="0"/>
          </a:p>
        </p:txBody>
      </p:sp>
      <p:sp>
        <p:nvSpPr>
          <p:cNvPr id="7" name="文字方塊 6">
            <a:extLst>
              <a:ext uri="{FF2B5EF4-FFF2-40B4-BE49-F238E27FC236}">
                <a16:creationId xmlns:a16="http://schemas.microsoft.com/office/drawing/2014/main" id="{0E418AA2-06FC-4718-8640-46DBE1F0937B}"/>
              </a:ext>
            </a:extLst>
          </p:cNvPr>
          <p:cNvSpPr txBox="1"/>
          <p:nvPr/>
        </p:nvSpPr>
        <p:spPr>
          <a:xfrm>
            <a:off x="184761" y="3572539"/>
            <a:ext cx="724343" cy="523220"/>
          </a:xfrm>
          <a:prstGeom prst="rect">
            <a:avLst/>
          </a:prstGeom>
          <a:noFill/>
        </p:spPr>
        <p:txBody>
          <a:bodyPr wrap="square" rtlCol="0">
            <a:spAutoFit/>
          </a:bodyPr>
          <a:lstStyle/>
          <a:p>
            <a:r>
              <a:rPr lang="en-US" altLang="zh-TW" sz="2800" dirty="0"/>
              <a:t>50x</a:t>
            </a:r>
            <a:endParaRPr lang="zh-TW" altLang="en-US" sz="2800" dirty="0"/>
          </a:p>
        </p:txBody>
      </p:sp>
      <p:sp>
        <p:nvSpPr>
          <p:cNvPr id="8" name="左中括弧 7">
            <a:extLst>
              <a:ext uri="{FF2B5EF4-FFF2-40B4-BE49-F238E27FC236}">
                <a16:creationId xmlns:a16="http://schemas.microsoft.com/office/drawing/2014/main" id="{61BB0272-40D0-4333-AC4E-DA80DD2B5579}"/>
              </a:ext>
            </a:extLst>
          </p:cNvPr>
          <p:cNvSpPr/>
          <p:nvPr/>
        </p:nvSpPr>
        <p:spPr>
          <a:xfrm>
            <a:off x="925075" y="1870896"/>
            <a:ext cx="138337" cy="4449726"/>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2840562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 grpId="0"/>
      <p:bldP spid="23" grpId="0"/>
      <p:bldP spid="7"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3C97EB-B491-4C6A-98F7-3A72824F693A}"/>
              </a:ext>
            </a:extLst>
          </p:cNvPr>
          <p:cNvSpPr>
            <a:spLocks noGrp="1"/>
          </p:cNvSpPr>
          <p:nvPr>
            <p:ph type="title"/>
          </p:nvPr>
        </p:nvSpPr>
        <p:spPr/>
        <p:txBody>
          <a:bodyPr/>
          <a:lstStyle/>
          <a:p>
            <a:r>
              <a:rPr lang="en-US" altLang="zh-TW" dirty="0"/>
              <a:t>Example of Attack</a:t>
            </a:r>
            <a:endParaRPr lang="zh-TW" altLang="en-US" dirty="0"/>
          </a:p>
        </p:txBody>
      </p:sp>
      <p:pic>
        <p:nvPicPr>
          <p:cNvPr id="12" name="圖片 11" descr="一張含有 貓, 動物, 哺乳類, 橙色 的圖片&#10;&#10;自動產生的描述">
            <a:extLst>
              <a:ext uri="{FF2B5EF4-FFF2-40B4-BE49-F238E27FC236}">
                <a16:creationId xmlns:a16="http://schemas.microsoft.com/office/drawing/2014/main" id="{2F17E361-E08E-4BE3-B035-D5DE981E0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564" y="2339897"/>
            <a:ext cx="3314700" cy="3200400"/>
          </a:xfrm>
          <a:prstGeom prst="rect">
            <a:avLst/>
          </a:prstGeom>
        </p:spPr>
      </p:pic>
      <p:sp>
        <p:nvSpPr>
          <p:cNvPr id="14" name="矩形 13">
            <a:extLst>
              <a:ext uri="{FF2B5EF4-FFF2-40B4-BE49-F238E27FC236}">
                <a16:creationId xmlns:a16="http://schemas.microsoft.com/office/drawing/2014/main" id="{DF2027EE-87EA-45B0-A7AC-DABEB0DCB704}"/>
              </a:ext>
            </a:extLst>
          </p:cNvPr>
          <p:cNvSpPr/>
          <p:nvPr/>
        </p:nvSpPr>
        <p:spPr>
          <a:xfrm>
            <a:off x="1807667" y="5552753"/>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sp>
        <p:nvSpPr>
          <p:cNvPr id="15" name="矩形 14">
            <a:extLst>
              <a:ext uri="{FF2B5EF4-FFF2-40B4-BE49-F238E27FC236}">
                <a16:creationId xmlns:a16="http://schemas.microsoft.com/office/drawing/2014/main" id="{5411F0CB-4413-4913-BE57-783D91C170F3}"/>
              </a:ext>
            </a:extLst>
          </p:cNvPr>
          <p:cNvSpPr/>
          <p:nvPr/>
        </p:nvSpPr>
        <p:spPr>
          <a:xfrm>
            <a:off x="2283575"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0.64</a:t>
            </a:r>
            <a:endParaRPr lang="zh-TW" altLang="en-US" sz="2400" dirty="0"/>
          </a:p>
        </p:txBody>
      </p:sp>
      <p:sp>
        <p:nvSpPr>
          <p:cNvPr id="16" name="文字方塊 15">
            <a:extLst>
              <a:ext uri="{FF2B5EF4-FFF2-40B4-BE49-F238E27FC236}">
                <a16:creationId xmlns:a16="http://schemas.microsoft.com/office/drawing/2014/main" id="{7591620F-EF0D-4AEC-802D-23BF68ED01D4}"/>
              </a:ext>
            </a:extLst>
          </p:cNvPr>
          <p:cNvSpPr txBox="1"/>
          <p:nvPr/>
        </p:nvSpPr>
        <p:spPr>
          <a:xfrm>
            <a:off x="1597583" y="1930621"/>
            <a:ext cx="2387064" cy="461665"/>
          </a:xfrm>
          <a:prstGeom prst="rect">
            <a:avLst/>
          </a:prstGeom>
          <a:noFill/>
        </p:spPr>
        <p:txBody>
          <a:bodyPr wrap="square" rtlCol="0">
            <a:spAutoFit/>
          </a:bodyPr>
          <a:lstStyle/>
          <a:p>
            <a:pPr algn="ctr"/>
            <a:r>
              <a:rPr lang="en-US" altLang="zh-TW" sz="2400" dirty="0"/>
              <a:t>Benign Image</a:t>
            </a:r>
            <a:endParaRPr lang="zh-TW" altLang="en-US" sz="2400" dirty="0"/>
          </a:p>
        </p:txBody>
      </p:sp>
      <p:sp>
        <p:nvSpPr>
          <p:cNvPr id="17" name="文字方塊 16">
            <a:extLst>
              <a:ext uri="{FF2B5EF4-FFF2-40B4-BE49-F238E27FC236}">
                <a16:creationId xmlns:a16="http://schemas.microsoft.com/office/drawing/2014/main" id="{D14BD1FA-E266-41D4-B55D-FE0BDDE05926}"/>
              </a:ext>
            </a:extLst>
          </p:cNvPr>
          <p:cNvSpPr txBox="1"/>
          <p:nvPr/>
        </p:nvSpPr>
        <p:spPr>
          <a:xfrm>
            <a:off x="4860907" y="1930621"/>
            <a:ext cx="3432119" cy="461665"/>
          </a:xfrm>
          <a:prstGeom prst="rect">
            <a:avLst/>
          </a:prstGeom>
          <a:noFill/>
        </p:spPr>
        <p:txBody>
          <a:bodyPr wrap="square" rtlCol="0">
            <a:spAutoFit/>
          </a:bodyPr>
          <a:lstStyle/>
          <a:p>
            <a:pPr algn="ctr"/>
            <a:r>
              <a:rPr lang="en-US" altLang="zh-TW" sz="2400" dirty="0"/>
              <a:t>Attacked Image</a:t>
            </a:r>
            <a:endParaRPr lang="zh-TW" altLang="en-US" sz="2400" dirty="0"/>
          </a:p>
        </p:txBody>
      </p:sp>
      <p:sp>
        <p:nvSpPr>
          <p:cNvPr id="19" name="矩形 18">
            <a:extLst>
              <a:ext uri="{FF2B5EF4-FFF2-40B4-BE49-F238E27FC236}">
                <a16:creationId xmlns:a16="http://schemas.microsoft.com/office/drawing/2014/main" id="{0C452AEB-9571-4443-8A60-B37B9D26E29E}"/>
              </a:ext>
            </a:extLst>
          </p:cNvPr>
          <p:cNvSpPr/>
          <p:nvPr/>
        </p:nvSpPr>
        <p:spPr>
          <a:xfrm>
            <a:off x="5595798" y="5552753"/>
            <a:ext cx="1843774" cy="461665"/>
          </a:xfrm>
          <a:prstGeom prst="rect">
            <a:avLst/>
          </a:prstGeom>
        </p:spPr>
        <p:txBody>
          <a:bodyPr wrap="square">
            <a:spAutoFit/>
          </a:bodyPr>
          <a:lstStyle/>
          <a:p>
            <a:pPr algn="ctr"/>
            <a:r>
              <a:rPr lang="en-US" altLang="zh-TW" sz="2400" dirty="0">
                <a:solidFill>
                  <a:srgbClr val="000000"/>
                </a:solidFill>
                <a:latin typeface="Courier New" panose="02070309020205020404" pitchFamily="49" charset="0"/>
              </a:rPr>
              <a:t>Keyboard</a:t>
            </a:r>
            <a:endParaRPr lang="zh-TW" altLang="en-US" sz="2400" dirty="0"/>
          </a:p>
        </p:txBody>
      </p:sp>
      <p:sp>
        <p:nvSpPr>
          <p:cNvPr id="20" name="矩形 19">
            <a:extLst>
              <a:ext uri="{FF2B5EF4-FFF2-40B4-BE49-F238E27FC236}">
                <a16:creationId xmlns:a16="http://schemas.microsoft.com/office/drawing/2014/main" id="{2197FF17-0A2F-48C7-8B2E-D97D96363341}"/>
              </a:ext>
            </a:extLst>
          </p:cNvPr>
          <p:cNvSpPr/>
          <p:nvPr/>
        </p:nvSpPr>
        <p:spPr>
          <a:xfrm>
            <a:off x="6071706"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0.98</a:t>
            </a:r>
            <a:endParaRPr lang="zh-TW" altLang="en-US" sz="2400" dirty="0"/>
          </a:p>
        </p:txBody>
      </p:sp>
      <p:pic>
        <p:nvPicPr>
          <p:cNvPr id="22" name="圖片 21" descr="一張含有 貓, 動物, 哺乳類, 相片 的圖片&#10;&#10;自動產生的描述">
            <a:extLst>
              <a:ext uri="{FF2B5EF4-FFF2-40B4-BE49-F238E27FC236}">
                <a16:creationId xmlns:a16="http://schemas.microsoft.com/office/drawing/2014/main" id="{0B11E564-FCF2-431B-BF37-BCD714901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736" y="2339897"/>
            <a:ext cx="3314700" cy="3200400"/>
          </a:xfrm>
          <a:prstGeom prst="rect">
            <a:avLst/>
          </a:prstGeom>
        </p:spPr>
      </p:pic>
      <p:grpSp>
        <p:nvGrpSpPr>
          <p:cNvPr id="18" name="群組 17">
            <a:extLst>
              <a:ext uri="{FF2B5EF4-FFF2-40B4-BE49-F238E27FC236}">
                <a16:creationId xmlns:a16="http://schemas.microsoft.com/office/drawing/2014/main" id="{D3B39AF2-D472-43C8-BBDF-0ED93004ACCD}"/>
              </a:ext>
            </a:extLst>
          </p:cNvPr>
          <p:cNvGrpSpPr/>
          <p:nvPr/>
        </p:nvGrpSpPr>
        <p:grpSpPr>
          <a:xfrm>
            <a:off x="5047761" y="324872"/>
            <a:ext cx="6935178" cy="615959"/>
            <a:chOff x="3866172" y="323105"/>
            <a:chExt cx="6935178" cy="615959"/>
          </a:xfrm>
        </p:grpSpPr>
        <p:sp>
          <p:nvSpPr>
            <p:cNvPr id="21" name="矩形: 圓角 20">
              <a:extLst>
                <a:ext uri="{FF2B5EF4-FFF2-40B4-BE49-F238E27FC236}">
                  <a16:creationId xmlns:a16="http://schemas.microsoft.com/office/drawing/2014/main" id="{915760B5-8453-47F4-84CA-92A9367F2D38}"/>
                </a:ext>
              </a:extLst>
            </p:cNvPr>
            <p:cNvSpPr/>
            <p:nvPr/>
          </p:nvSpPr>
          <p:spPr>
            <a:xfrm>
              <a:off x="3866172" y="323105"/>
              <a:ext cx="1815548" cy="61595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Network</a:t>
              </a:r>
            </a:p>
          </p:txBody>
        </p:sp>
        <p:sp>
          <p:nvSpPr>
            <p:cNvPr id="23" name="文字方塊 22">
              <a:extLst>
                <a:ext uri="{FF2B5EF4-FFF2-40B4-BE49-F238E27FC236}">
                  <a16:creationId xmlns:a16="http://schemas.microsoft.com/office/drawing/2014/main" id="{4F2ACB55-839B-4E21-AEE3-3B28AA6FF2D9}"/>
                </a:ext>
              </a:extLst>
            </p:cNvPr>
            <p:cNvSpPr txBox="1"/>
            <p:nvPr/>
          </p:nvSpPr>
          <p:spPr>
            <a:xfrm>
              <a:off x="6229350" y="428660"/>
              <a:ext cx="4572000" cy="461665"/>
            </a:xfrm>
            <a:prstGeom prst="rect">
              <a:avLst/>
            </a:prstGeom>
            <a:noFill/>
          </p:spPr>
          <p:txBody>
            <a:bodyPr wrap="square">
              <a:spAutoFit/>
            </a:bodyPr>
            <a:lstStyle/>
            <a:p>
              <a:r>
                <a:rPr lang="en-US" altLang="zh-TW" sz="2400" dirty="0"/>
                <a:t>ResNet-50</a:t>
              </a:r>
              <a:endParaRPr lang="zh-TW" altLang="en-US" sz="2400" dirty="0"/>
            </a:p>
          </p:txBody>
        </p:sp>
        <p:sp>
          <p:nvSpPr>
            <p:cNvPr id="24" name="文字方塊 23">
              <a:extLst>
                <a:ext uri="{FF2B5EF4-FFF2-40B4-BE49-F238E27FC236}">
                  <a16:creationId xmlns:a16="http://schemas.microsoft.com/office/drawing/2014/main" id="{203B35C1-CB83-4D95-9662-F668D0626150}"/>
                </a:ext>
              </a:extLst>
            </p:cNvPr>
            <p:cNvSpPr txBox="1"/>
            <p:nvPr/>
          </p:nvSpPr>
          <p:spPr>
            <a:xfrm>
              <a:off x="5746070" y="433939"/>
              <a:ext cx="593215" cy="461665"/>
            </a:xfrm>
            <a:prstGeom prst="rect">
              <a:avLst/>
            </a:prstGeom>
            <a:noFill/>
          </p:spPr>
          <p:txBody>
            <a:bodyPr wrap="square">
              <a:spAutoFit/>
            </a:bodyPr>
            <a:lstStyle/>
            <a:p>
              <a:pPr algn="ctr"/>
              <a:r>
                <a:rPr lang="en-US" altLang="zh-TW" sz="2400" dirty="0"/>
                <a:t>=</a:t>
              </a:r>
              <a:endParaRPr lang="zh-TW" altLang="en-US" sz="2400" dirty="0"/>
            </a:p>
          </p:txBody>
        </p:sp>
      </p:grpSp>
      <p:sp>
        <p:nvSpPr>
          <p:cNvPr id="25" name="文字方塊 24">
            <a:extLst>
              <a:ext uri="{FF2B5EF4-FFF2-40B4-BE49-F238E27FC236}">
                <a16:creationId xmlns:a16="http://schemas.microsoft.com/office/drawing/2014/main" id="{334BD7EF-1AC3-492C-AEF0-976C2FA51CE4}"/>
              </a:ext>
            </a:extLst>
          </p:cNvPr>
          <p:cNvSpPr txBox="1"/>
          <p:nvPr/>
        </p:nvSpPr>
        <p:spPr>
          <a:xfrm>
            <a:off x="5100341" y="1132024"/>
            <a:ext cx="3826399" cy="523220"/>
          </a:xfrm>
          <a:prstGeom prst="rect">
            <a:avLst/>
          </a:prstGeom>
          <a:noFill/>
        </p:spPr>
        <p:txBody>
          <a:bodyPr wrap="square" rtlCol="0">
            <a:spAutoFit/>
          </a:bodyPr>
          <a:lstStyle/>
          <a:p>
            <a:pPr algn="ctr"/>
            <a:r>
              <a:rPr lang="en-US" altLang="zh-TW" sz="2800" dirty="0"/>
              <a:t>The target is “Keyboard”</a:t>
            </a:r>
            <a:endParaRPr lang="zh-TW" altLang="en-US" sz="2800" dirty="0"/>
          </a:p>
        </p:txBody>
      </p:sp>
    </p:spTree>
    <p:extLst>
      <p:ext uri="{BB962C8B-B14F-4D97-AF65-F5344CB8AC3E}">
        <p14:creationId xmlns:p14="http://schemas.microsoft.com/office/powerpoint/2010/main" val="40833243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5"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2433</TotalTime>
  <Words>3284</Words>
  <Application>Microsoft Office PowerPoint</Application>
  <PresentationFormat>如螢幕大小 (4:3)</PresentationFormat>
  <Paragraphs>530</Paragraphs>
  <Slides>38</Slides>
  <Notes>24</Notes>
  <HiddenSlides>0</HiddenSlides>
  <MMClips>3</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38</vt:i4>
      </vt:variant>
    </vt:vector>
  </HeadingPairs>
  <TitlesOfParts>
    <vt:vector size="47" baseType="lpstr">
      <vt:lpstr>Noto Sans</vt:lpstr>
      <vt:lpstr>SFMono-Regular</vt:lpstr>
      <vt:lpstr>微軟正黑體</vt:lpstr>
      <vt:lpstr>Arial</vt:lpstr>
      <vt:lpstr>Calibri</vt:lpstr>
      <vt:lpstr>Calibri Light</vt:lpstr>
      <vt:lpstr>Cambria Math</vt:lpstr>
      <vt:lpstr>Courier New</vt:lpstr>
      <vt:lpstr>Office 佈景主題</vt:lpstr>
      <vt:lpstr>Adversarial Attack</vt:lpstr>
      <vt:lpstr>Motivation </vt:lpstr>
      <vt:lpstr>PowerPoint 簡報</vt:lpstr>
      <vt:lpstr>PowerPoint 簡報</vt:lpstr>
      <vt:lpstr>How to Attack</vt:lpstr>
      <vt:lpstr>Example of Attack</vt:lpstr>
      <vt:lpstr>Example of Attack</vt:lpstr>
      <vt:lpstr>Example of Attack</vt:lpstr>
      <vt:lpstr>Example of Attack</vt:lpstr>
      <vt:lpstr>PowerPoint 簡報</vt:lpstr>
      <vt:lpstr>How to Attack</vt:lpstr>
      <vt:lpstr>Non-perceivable </vt:lpstr>
      <vt:lpstr>PowerPoint 簡報</vt:lpstr>
      <vt:lpstr>Attack Approach </vt:lpstr>
      <vt:lpstr>PowerPoint 簡報</vt:lpstr>
      <vt:lpstr>PowerPoint 簡報</vt:lpstr>
      <vt:lpstr>PowerPoint 簡報</vt:lpstr>
      <vt:lpstr>White Box v.s. Black Box</vt:lpstr>
      <vt:lpstr>Black Box Attack</vt:lpstr>
      <vt:lpstr>Black Box Attack</vt:lpstr>
      <vt:lpstr>Universal Adversarial Attack</vt:lpstr>
      <vt:lpstr>One pixel attack </vt:lpstr>
      <vt:lpstr>Beyond Images </vt:lpstr>
      <vt:lpstr>Attack in the Physical World</vt:lpstr>
      <vt:lpstr>Attack in the Physical World</vt:lpstr>
      <vt:lpstr>PowerPoint 簡報</vt:lpstr>
      <vt:lpstr>Adversarial Reprogramming </vt:lpstr>
      <vt:lpstr>“Backdoor” in Model</vt:lpstr>
      <vt:lpstr>Defense Passive v.s. Proactive </vt:lpstr>
      <vt:lpstr>Passive Defense </vt:lpstr>
      <vt:lpstr>PowerPoint 簡報</vt:lpstr>
      <vt:lpstr>Passive Defense </vt:lpstr>
      <vt:lpstr>Passive Defense - Randomization</vt:lpstr>
      <vt:lpstr>Proactive Defense </vt:lpstr>
      <vt:lpstr>Concluding Remarks </vt:lpstr>
      <vt:lpstr>Acknowledgement </vt:lpstr>
      <vt:lpstr>Attack Approaches</vt:lpstr>
      <vt:lpstr>What happened?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Attack and Defense</dc:title>
  <dc:creator>Hung-yi Lee</dc:creator>
  <cp:lastModifiedBy>Hung-yi Lee</cp:lastModifiedBy>
  <cp:revision>136</cp:revision>
  <dcterms:created xsi:type="dcterms:W3CDTF">2019-03-09T17:36:40Z</dcterms:created>
  <dcterms:modified xsi:type="dcterms:W3CDTF">2021-04-29T18:38:20Z</dcterms:modified>
</cp:coreProperties>
</file>